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70" r:id="rId5"/>
    <p:sldId id="271" r:id="rId6"/>
    <p:sldId id="272" r:id="rId7"/>
    <p:sldId id="273" r:id="rId8"/>
    <p:sldId id="258" r:id="rId9"/>
    <p:sldId id="259" r:id="rId10"/>
    <p:sldId id="266" r:id="rId11"/>
    <p:sldId id="260" r:id="rId12"/>
    <p:sldId id="267" r:id="rId13"/>
    <p:sldId id="274" r:id="rId14"/>
    <p:sldId id="275" r:id="rId15"/>
    <p:sldId id="261" r:id="rId16"/>
    <p:sldId id="268" r:id="rId17"/>
    <p:sldId id="262" r:id="rId18"/>
    <p:sldId id="269" r:id="rId19"/>
    <p:sldId id="276" r:id="rId20"/>
    <p:sldId id="287" r:id="rId21"/>
    <p:sldId id="284" r:id="rId22"/>
    <p:sldId id="277" r:id="rId23"/>
    <p:sldId id="283" r:id="rId24"/>
    <p:sldId id="285" r:id="rId25"/>
    <p:sldId id="286" r:id="rId26"/>
    <p:sldId id="278" r:id="rId27"/>
    <p:sldId id="279" r:id="rId28"/>
    <p:sldId id="289" r:id="rId29"/>
    <p:sldId id="288" r:id="rId30"/>
    <p:sldId id="290" r:id="rId31"/>
    <p:sldId id="280" r:id="rId32"/>
    <p:sldId id="291" r:id="rId33"/>
    <p:sldId id="281"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70" autoAdjust="0"/>
    <p:restoredTop sz="94621" autoAdjust="0"/>
  </p:normalViewPr>
  <p:slideViewPr>
    <p:cSldViewPr>
      <p:cViewPr>
        <p:scale>
          <a:sx n="60" d="100"/>
          <a:sy n="60" d="100"/>
        </p:scale>
        <p:origin x="-1626"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48200"/>
            <a:ext cx="7772400" cy="1470025"/>
          </a:xfrm>
        </p:spPr>
        <p:txBody>
          <a:bodyPr>
            <a:normAutofit/>
          </a:bodyPr>
          <a:lstStyle/>
          <a:p>
            <a:r>
              <a:rPr lang="en-GB" sz="3200" b="1" dirty="0" smtClean="0">
                <a:solidFill>
                  <a:srgbClr val="00B050"/>
                </a:solidFill>
                <a:latin typeface="Arial" pitchFamily="34" charset="0"/>
                <a:cs typeface="Arial" pitchFamily="34" charset="0"/>
              </a:rPr>
              <a:t>Chromosome and its Structure</a:t>
            </a:r>
            <a:endParaRPr lang="en-GB" sz="3200" b="1" dirty="0">
              <a:solidFill>
                <a:srgbClr val="00B050"/>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59055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183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r>
              <a:rPr lang="en-IN" sz="2800" b="1" dirty="0">
                <a:latin typeface="Arial" pitchFamily="34" charset="0"/>
                <a:cs typeface="Arial" pitchFamily="34" charset="0"/>
              </a:rPr>
              <a:t>Humans and most other mammals have two sex chromosomes X &amp; Y, also called </a:t>
            </a:r>
            <a:r>
              <a:rPr lang="en-IN" sz="2800" b="1" dirty="0" err="1" smtClean="0">
                <a:latin typeface="Arial" pitchFamily="34" charset="0"/>
                <a:cs typeface="Arial" pitchFamily="34" charset="0"/>
              </a:rPr>
              <a:t>heterosome</a:t>
            </a:r>
            <a:endParaRPr lang="en-IN" sz="2800" b="1" dirty="0">
              <a:latin typeface="Arial" pitchFamily="34" charset="0"/>
              <a:cs typeface="Arial" pitchFamily="34" charset="0"/>
            </a:endParaRPr>
          </a:p>
          <a:p>
            <a:endParaRPr lang="en-IN" sz="2800" b="1" dirty="0">
              <a:latin typeface="Arial" pitchFamily="34" charset="0"/>
              <a:cs typeface="Arial" pitchFamily="34" charset="0"/>
            </a:endParaRPr>
          </a:p>
          <a:p>
            <a:r>
              <a:rPr lang="en-IN" sz="2800" b="1" dirty="0">
                <a:latin typeface="Arial" pitchFamily="34" charset="0"/>
                <a:cs typeface="Arial" pitchFamily="34" charset="0"/>
              </a:rPr>
              <a:t>Females have two X chromosomes in diploid cells; males have an X and a Y </a:t>
            </a:r>
            <a:r>
              <a:rPr lang="en-IN" sz="2800" b="1" dirty="0" smtClean="0">
                <a:latin typeface="Arial" pitchFamily="34" charset="0"/>
                <a:cs typeface="Arial" pitchFamily="34" charset="0"/>
              </a:rPr>
              <a:t>chromosome</a:t>
            </a:r>
          </a:p>
          <a:p>
            <a:pPr marL="0" indent="0">
              <a:buNone/>
            </a:pPr>
            <a:r>
              <a:rPr lang="en-IN" sz="2800" b="1" dirty="0" smtClean="0">
                <a:latin typeface="Arial" pitchFamily="34" charset="0"/>
                <a:cs typeface="Arial" pitchFamily="34" charset="0"/>
              </a:rPr>
              <a:t> </a:t>
            </a:r>
            <a:endParaRPr lang="en-IN" sz="2800" b="1" dirty="0">
              <a:latin typeface="Arial" pitchFamily="34" charset="0"/>
              <a:cs typeface="Arial" pitchFamily="34" charset="0"/>
            </a:endParaRPr>
          </a:p>
          <a:p>
            <a:r>
              <a:rPr lang="en-IN" sz="2800" b="1" dirty="0">
                <a:latin typeface="Arial" pitchFamily="34" charset="0"/>
                <a:cs typeface="Arial" pitchFamily="34" charset="0"/>
              </a:rPr>
              <a:t>In birds the female (ZW) is hetero-</a:t>
            </a:r>
            <a:r>
              <a:rPr lang="en-IN" sz="2800" b="1" dirty="0" err="1">
                <a:latin typeface="Arial" pitchFamily="34" charset="0"/>
                <a:cs typeface="Arial" pitchFamily="34" charset="0"/>
              </a:rPr>
              <a:t>gametic</a:t>
            </a:r>
            <a:r>
              <a:rPr lang="en-IN" sz="2800" b="1" dirty="0">
                <a:latin typeface="Arial" pitchFamily="34" charset="0"/>
                <a:cs typeface="Arial" pitchFamily="34" charset="0"/>
              </a:rPr>
              <a:t> and male (ZZ) is </a:t>
            </a:r>
            <a:r>
              <a:rPr lang="en-IN" sz="2800" b="1" dirty="0" smtClean="0">
                <a:latin typeface="Arial" pitchFamily="34" charset="0"/>
                <a:cs typeface="Arial" pitchFamily="34" charset="0"/>
              </a:rPr>
              <a:t>homo-</a:t>
            </a:r>
            <a:r>
              <a:rPr lang="en-IN" sz="2800" b="1" dirty="0" err="1" smtClean="0">
                <a:latin typeface="Arial" pitchFamily="34" charset="0"/>
                <a:cs typeface="Arial" pitchFamily="34" charset="0"/>
              </a:rPr>
              <a:t>gametic</a:t>
            </a:r>
            <a:endParaRPr lang="en-GB" sz="2800" b="1" dirty="0">
              <a:latin typeface="Arial" pitchFamily="34" charset="0"/>
              <a:cs typeface="Arial" pitchFamily="34" charset="0"/>
            </a:endParaRPr>
          </a:p>
          <a:p>
            <a:endParaRPr lang="en-GB" sz="2800" dirty="0"/>
          </a:p>
        </p:txBody>
      </p:sp>
    </p:spTree>
    <p:extLst>
      <p:ext uri="{BB962C8B-B14F-4D97-AF65-F5344CB8AC3E}">
        <p14:creationId xmlns:p14="http://schemas.microsoft.com/office/powerpoint/2010/main" val="1451898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solidFill>
                  <a:srgbClr val="00B050"/>
                </a:solidFill>
                <a:latin typeface="Arial" pitchFamily="34" charset="0"/>
                <a:cs typeface="Arial" pitchFamily="34" charset="0"/>
              </a:rPr>
              <a:t>Diploid and Haploid chromosome number  </a:t>
            </a:r>
            <a:endParaRPr lang="en-GB" sz="3200" b="1" dirty="0">
              <a:solidFill>
                <a:srgbClr val="00B050"/>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algn="just"/>
            <a:r>
              <a:rPr lang="en-IN" sz="2800" b="1" dirty="0" smtClean="0">
                <a:latin typeface="Arial" pitchFamily="34" charset="0"/>
                <a:cs typeface="Arial" pitchFamily="34" charset="0"/>
              </a:rPr>
              <a:t>Diploid </a:t>
            </a:r>
            <a:r>
              <a:rPr lang="en-IN" sz="2800" b="1" dirty="0">
                <a:latin typeface="Arial" pitchFamily="34" charset="0"/>
                <a:cs typeface="Arial" pitchFamily="34" charset="0"/>
              </a:rPr>
              <a:t>cells (2N where N- chromosome number) have two homologous copies of each </a:t>
            </a:r>
            <a:r>
              <a:rPr lang="en-IN" sz="2800" b="1" dirty="0" smtClean="0">
                <a:latin typeface="Arial" pitchFamily="34" charset="0"/>
                <a:cs typeface="Arial" pitchFamily="34" charset="0"/>
              </a:rPr>
              <a:t>chromosome</a:t>
            </a:r>
          </a:p>
          <a:p>
            <a:pPr marL="0" indent="0" algn="just">
              <a:buNone/>
            </a:pPr>
            <a:r>
              <a:rPr lang="en-IN" sz="2800" b="1" dirty="0" smtClean="0">
                <a:latin typeface="Arial" pitchFamily="34" charset="0"/>
                <a:cs typeface="Arial" pitchFamily="34" charset="0"/>
              </a:rPr>
              <a:t>  </a:t>
            </a:r>
          </a:p>
          <a:p>
            <a:pPr algn="just"/>
            <a:r>
              <a:rPr lang="en-IN" sz="2800" b="1" dirty="0" smtClean="0">
                <a:latin typeface="Arial" pitchFamily="34" charset="0"/>
                <a:cs typeface="Arial" pitchFamily="34" charset="0"/>
              </a:rPr>
              <a:t>The </a:t>
            </a:r>
            <a:r>
              <a:rPr lang="en-IN" sz="2800" b="1" dirty="0">
                <a:latin typeface="Arial" pitchFamily="34" charset="0"/>
                <a:cs typeface="Arial" pitchFamily="34" charset="0"/>
              </a:rPr>
              <a:t>body cells of animals are </a:t>
            </a:r>
            <a:r>
              <a:rPr lang="en-IN" sz="2800" b="1" dirty="0" smtClean="0">
                <a:latin typeface="Arial" pitchFamily="34" charset="0"/>
                <a:cs typeface="Arial" pitchFamily="34" charset="0"/>
              </a:rPr>
              <a:t>diploid</a:t>
            </a:r>
            <a:endParaRPr lang="en-IN" sz="2800" b="1" dirty="0">
              <a:latin typeface="Arial" pitchFamily="34" charset="0"/>
              <a:cs typeface="Arial" pitchFamily="34" charset="0"/>
            </a:endParaRPr>
          </a:p>
          <a:p>
            <a:pPr algn="just"/>
            <a:endParaRPr lang="en-IN" sz="2800" b="1" dirty="0">
              <a:latin typeface="Arial" pitchFamily="34" charset="0"/>
              <a:cs typeface="Arial" pitchFamily="34" charset="0"/>
            </a:endParaRPr>
          </a:p>
          <a:p>
            <a:pPr algn="just"/>
            <a:r>
              <a:rPr lang="en-IN" sz="2800" b="1" dirty="0" smtClean="0">
                <a:latin typeface="Arial" pitchFamily="34" charset="0"/>
                <a:cs typeface="Arial" pitchFamily="34" charset="0"/>
              </a:rPr>
              <a:t>Haploid </a:t>
            </a:r>
            <a:r>
              <a:rPr lang="en-IN" sz="2800" b="1" dirty="0">
                <a:latin typeface="Arial" pitchFamily="34" charset="0"/>
                <a:cs typeface="Arial" pitchFamily="34" charset="0"/>
              </a:rPr>
              <a:t>cells (N) have only one copy of each </a:t>
            </a:r>
            <a:r>
              <a:rPr lang="en-IN" sz="2800" b="1" dirty="0" smtClean="0">
                <a:latin typeface="Arial" pitchFamily="34" charset="0"/>
                <a:cs typeface="Arial" pitchFamily="34" charset="0"/>
              </a:rPr>
              <a:t>chromosome</a:t>
            </a:r>
            <a:endParaRPr lang="en-IN" sz="2800" b="1" dirty="0">
              <a:latin typeface="Arial" pitchFamily="34" charset="0"/>
              <a:cs typeface="Arial" pitchFamily="34" charset="0"/>
            </a:endParaRPr>
          </a:p>
          <a:p>
            <a:pPr algn="just"/>
            <a:endParaRPr lang="en-IN" sz="2800" b="1" dirty="0">
              <a:latin typeface="Arial" pitchFamily="34" charset="0"/>
              <a:cs typeface="Arial" pitchFamily="34" charset="0"/>
            </a:endParaRPr>
          </a:p>
          <a:p>
            <a:pPr algn="just"/>
            <a:r>
              <a:rPr lang="en-IN" sz="2800" b="1" dirty="0" smtClean="0">
                <a:latin typeface="Arial" pitchFamily="34" charset="0"/>
                <a:cs typeface="Arial" pitchFamily="34" charset="0"/>
              </a:rPr>
              <a:t>In </a:t>
            </a:r>
            <a:r>
              <a:rPr lang="en-IN" sz="2800" b="1" dirty="0">
                <a:latin typeface="Arial" pitchFamily="34" charset="0"/>
                <a:cs typeface="Arial" pitchFamily="34" charset="0"/>
              </a:rPr>
              <a:t>animals, gametes (sperm and eggs) are </a:t>
            </a:r>
            <a:r>
              <a:rPr lang="en-IN" sz="2800" b="1" dirty="0" smtClean="0">
                <a:latin typeface="Arial" pitchFamily="34" charset="0"/>
                <a:cs typeface="Arial" pitchFamily="34" charset="0"/>
              </a:rPr>
              <a:t>haploid</a:t>
            </a:r>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2066781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gn="just"/>
            <a:r>
              <a:rPr lang="en-IN" sz="2800" b="1" dirty="0">
                <a:latin typeface="Arial" pitchFamily="34" charset="0"/>
                <a:cs typeface="Arial" pitchFamily="34" charset="0"/>
              </a:rPr>
              <a:t>Chromosome number varies from 2n = 4 (n = 2) to 2n = &gt; 1200. (n = </a:t>
            </a:r>
            <a:r>
              <a:rPr lang="en-IN" sz="2800" b="1" dirty="0" err="1">
                <a:latin typeface="Arial" pitchFamily="34" charset="0"/>
                <a:cs typeface="Arial" pitchFamily="34" charset="0"/>
              </a:rPr>
              <a:t>gametic</a:t>
            </a:r>
            <a:r>
              <a:rPr lang="en-IN" sz="2800" b="1" dirty="0">
                <a:latin typeface="Arial" pitchFamily="34" charset="0"/>
                <a:cs typeface="Arial" pitchFamily="34" charset="0"/>
              </a:rPr>
              <a:t> or haploid chromosome number 2n = somatic or diploid chromosome number) </a:t>
            </a:r>
            <a:endParaRPr lang="en-IN" sz="2800" b="1" dirty="0" smtClean="0">
              <a:latin typeface="Arial" pitchFamily="34" charset="0"/>
              <a:cs typeface="Arial" pitchFamily="34" charset="0"/>
            </a:endParaRPr>
          </a:p>
          <a:p>
            <a:pPr algn="just"/>
            <a:endParaRPr lang="en-IN" sz="2800" b="1" dirty="0">
              <a:latin typeface="Arial" pitchFamily="34" charset="0"/>
              <a:cs typeface="Arial" pitchFamily="34" charset="0"/>
            </a:endParaRPr>
          </a:p>
          <a:p>
            <a:pPr algn="just"/>
            <a:r>
              <a:rPr lang="en-IN" sz="2800" b="1" dirty="0">
                <a:latin typeface="Arial" pitchFamily="34" charset="0"/>
                <a:cs typeface="Arial" pitchFamily="34" charset="0"/>
              </a:rPr>
              <a:t>The number of chromosomes varies from species to </a:t>
            </a:r>
            <a:r>
              <a:rPr lang="en-IN" sz="2800" b="1" dirty="0" smtClean="0">
                <a:latin typeface="Arial" pitchFamily="34" charset="0"/>
                <a:cs typeface="Arial" pitchFamily="34" charset="0"/>
              </a:rPr>
              <a:t>species</a:t>
            </a:r>
            <a:endParaRPr lang="en-IN" sz="2800" b="1" dirty="0">
              <a:latin typeface="Arial" pitchFamily="34" charset="0"/>
              <a:cs typeface="Arial" pitchFamily="34" charset="0"/>
            </a:endParaRPr>
          </a:p>
          <a:p>
            <a:pPr algn="just"/>
            <a:endParaRPr lang="en-IN" sz="2800" b="1" dirty="0">
              <a:latin typeface="Arial" pitchFamily="34" charset="0"/>
              <a:cs typeface="Arial" pitchFamily="34" charset="0"/>
            </a:endParaRPr>
          </a:p>
          <a:p>
            <a:pPr algn="just"/>
            <a:r>
              <a:rPr lang="en-IN" sz="2800" b="1" dirty="0">
                <a:latin typeface="Arial" pitchFamily="34" charset="0"/>
                <a:cs typeface="Arial" pitchFamily="34" charset="0"/>
              </a:rPr>
              <a:t>Normally all individual of a species have the same chromosome number</a:t>
            </a:r>
            <a:endParaRPr lang="en-GB" sz="2800" b="1" dirty="0">
              <a:latin typeface="Arial" pitchFamily="34" charset="0"/>
              <a:cs typeface="Arial" pitchFamily="34" charset="0"/>
            </a:endParaRPr>
          </a:p>
          <a:p>
            <a:pPr algn="just"/>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891861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8588" y="455022"/>
            <a:ext cx="7965886" cy="598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836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891" y="762000"/>
            <a:ext cx="7716309" cy="578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019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IN" sz="2800" b="1" dirty="0" smtClean="0">
                <a:latin typeface="Arial" pitchFamily="34" charset="0"/>
                <a:cs typeface="Arial" pitchFamily="34" charset="0"/>
              </a:rPr>
              <a:t>The </a:t>
            </a:r>
            <a:r>
              <a:rPr lang="en-IN" sz="2800" b="1" dirty="0">
                <a:latin typeface="Arial" pitchFamily="34" charset="0"/>
                <a:cs typeface="Arial" pitchFamily="34" charset="0"/>
              </a:rPr>
              <a:t>size of chromosome is normally measured at mitotic metaphase and may be as short as 0.25 µm in fungi and birds, or as long as 30 µm in some plants like </a:t>
            </a:r>
            <a:r>
              <a:rPr lang="en-IN" sz="2800" b="1" dirty="0" smtClean="0">
                <a:latin typeface="Arial" pitchFamily="34" charset="0"/>
                <a:cs typeface="Arial" pitchFamily="34" charset="0"/>
              </a:rPr>
              <a:t>Trillium</a:t>
            </a:r>
            <a:endParaRPr lang="en-IN" sz="2800" b="1" dirty="0">
              <a:latin typeface="Arial" pitchFamily="34" charset="0"/>
              <a:cs typeface="Arial" pitchFamily="34" charset="0"/>
            </a:endParaRPr>
          </a:p>
          <a:p>
            <a:pPr algn="just"/>
            <a:endParaRPr lang="en-IN" sz="2800" b="1" dirty="0">
              <a:latin typeface="Arial" pitchFamily="34" charset="0"/>
              <a:cs typeface="Arial" pitchFamily="34" charset="0"/>
            </a:endParaRPr>
          </a:p>
          <a:p>
            <a:pPr algn="just"/>
            <a:r>
              <a:rPr lang="en-IN" sz="2800" b="1" dirty="0" smtClean="0">
                <a:latin typeface="Arial" pitchFamily="34" charset="0"/>
                <a:cs typeface="Arial" pitchFamily="34" charset="0"/>
              </a:rPr>
              <a:t>Each </a:t>
            </a:r>
            <a:r>
              <a:rPr lang="en-IN" sz="2800" b="1" dirty="0">
                <a:latin typeface="Arial" pitchFamily="34" charset="0"/>
                <a:cs typeface="Arial" pitchFamily="34" charset="0"/>
              </a:rPr>
              <a:t>chromosome has two arms - p (the shorter of the two) and q (the longer). </a:t>
            </a:r>
          </a:p>
        </p:txBody>
      </p:sp>
    </p:spTree>
    <p:extLst>
      <p:ext uri="{BB962C8B-B14F-4D97-AF65-F5344CB8AC3E}">
        <p14:creationId xmlns:p14="http://schemas.microsoft.com/office/powerpoint/2010/main" val="2739847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IN" sz="2800" b="1" dirty="0">
                <a:latin typeface="Arial" pitchFamily="34" charset="0"/>
                <a:cs typeface="Arial" pitchFamily="34" charset="0"/>
              </a:rPr>
              <a:t>Chromosome shape is usually observed at anaphase, when the position of primary constriction (centromere) determines chromosome </a:t>
            </a:r>
            <a:r>
              <a:rPr lang="en-IN" sz="2800" b="1" dirty="0" smtClean="0">
                <a:latin typeface="Arial" pitchFamily="34" charset="0"/>
                <a:cs typeface="Arial" pitchFamily="34" charset="0"/>
              </a:rPr>
              <a:t>shape</a:t>
            </a:r>
            <a:endParaRPr lang="en-IN" sz="2800" b="1" dirty="0">
              <a:latin typeface="Arial" pitchFamily="34" charset="0"/>
              <a:cs typeface="Arial" pitchFamily="34" charset="0"/>
            </a:endParaRPr>
          </a:p>
          <a:p>
            <a:pPr algn="just"/>
            <a:endParaRPr lang="en-IN" sz="2800" b="1" dirty="0">
              <a:latin typeface="Arial" pitchFamily="34" charset="0"/>
              <a:cs typeface="Arial" pitchFamily="34" charset="0"/>
            </a:endParaRPr>
          </a:p>
          <a:p>
            <a:pPr algn="just"/>
            <a:r>
              <a:rPr lang="en-IN" sz="2800" b="1" dirty="0">
                <a:latin typeface="Arial" pitchFamily="34" charset="0"/>
                <a:cs typeface="Arial" pitchFamily="34" charset="0"/>
              </a:rPr>
              <a:t>This constriction or centromere can be terminal, sub-terminal or median in position.</a:t>
            </a:r>
            <a:endParaRPr lang="en-GB" sz="2800" b="1" dirty="0">
              <a:latin typeface="Arial" pitchFamily="34" charset="0"/>
              <a:cs typeface="Arial" pitchFamily="34" charset="0"/>
            </a:endParaRPr>
          </a:p>
          <a:p>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1576636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IN" sz="2800" b="1" dirty="0">
                <a:latin typeface="Arial" pitchFamily="34" charset="0"/>
                <a:cs typeface="Arial" pitchFamily="34" charset="0"/>
              </a:rPr>
              <a:t>Homologous Chromosomes </a:t>
            </a:r>
            <a:endParaRPr lang="en-IN" sz="2800" b="1" dirty="0" smtClean="0">
              <a:latin typeface="Arial" pitchFamily="34" charset="0"/>
              <a:cs typeface="Arial" pitchFamily="34" charset="0"/>
            </a:endParaRPr>
          </a:p>
          <a:p>
            <a:pPr algn="just"/>
            <a:endParaRPr lang="en-IN" sz="2800" b="1" dirty="0">
              <a:latin typeface="Arial" pitchFamily="34" charset="0"/>
              <a:cs typeface="Arial" pitchFamily="34" charset="0"/>
            </a:endParaRPr>
          </a:p>
          <a:p>
            <a:pPr algn="just"/>
            <a:r>
              <a:rPr lang="en-IN" sz="2800" b="1" dirty="0" smtClean="0">
                <a:latin typeface="Arial" pitchFamily="34" charset="0"/>
                <a:cs typeface="Arial" pitchFamily="34" charset="0"/>
              </a:rPr>
              <a:t>Diploid </a:t>
            </a:r>
            <a:r>
              <a:rPr lang="en-IN" sz="2800" b="1" dirty="0">
                <a:latin typeface="Arial" pitchFamily="34" charset="0"/>
                <a:cs typeface="Arial" pitchFamily="34" charset="0"/>
              </a:rPr>
              <a:t>organisms have two copies of each chromosome (except the sex chromosomes</a:t>
            </a:r>
            <a:r>
              <a:rPr lang="en-IN" sz="2800" b="1" dirty="0" smtClean="0">
                <a:latin typeface="Arial" pitchFamily="34" charset="0"/>
                <a:cs typeface="Arial" pitchFamily="34" charset="0"/>
              </a:rPr>
              <a:t>)</a:t>
            </a:r>
          </a:p>
          <a:p>
            <a:pPr algn="just"/>
            <a:endParaRPr lang="en-IN" sz="2800" b="1" dirty="0">
              <a:latin typeface="Arial" pitchFamily="34" charset="0"/>
              <a:cs typeface="Arial" pitchFamily="34" charset="0"/>
            </a:endParaRPr>
          </a:p>
          <a:p>
            <a:pPr algn="just"/>
            <a:r>
              <a:rPr lang="en-IN" sz="2800" b="1" dirty="0" smtClean="0">
                <a:latin typeface="Arial" pitchFamily="34" charset="0"/>
                <a:cs typeface="Arial" pitchFamily="34" charset="0"/>
              </a:rPr>
              <a:t>Both </a:t>
            </a:r>
            <a:r>
              <a:rPr lang="en-IN" sz="2800" b="1" dirty="0">
                <a:latin typeface="Arial" pitchFamily="34" charset="0"/>
                <a:cs typeface="Arial" pitchFamily="34" charset="0"/>
              </a:rPr>
              <a:t>the copies are ordinarily identical in morphology, gene content and gene order and hence known as homologous chromosomes. </a:t>
            </a:r>
          </a:p>
        </p:txBody>
      </p:sp>
    </p:spTree>
    <p:extLst>
      <p:ext uri="{BB962C8B-B14F-4D97-AF65-F5344CB8AC3E}">
        <p14:creationId xmlns:p14="http://schemas.microsoft.com/office/powerpoint/2010/main" val="3251171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IN" sz="2800" b="1" dirty="0">
                <a:latin typeface="Arial" pitchFamily="34" charset="0"/>
                <a:cs typeface="Arial" pitchFamily="34" charset="0"/>
              </a:rPr>
              <a:t>Each pair of chromosomes made up of two </a:t>
            </a:r>
            <a:r>
              <a:rPr lang="en-IN" sz="2800" b="1" dirty="0" smtClean="0">
                <a:latin typeface="Arial" pitchFamily="34" charset="0"/>
                <a:cs typeface="Arial" pitchFamily="34" charset="0"/>
              </a:rPr>
              <a:t>homologs</a:t>
            </a:r>
            <a:endParaRPr lang="en-IN" sz="2800" b="1" dirty="0">
              <a:latin typeface="Arial" pitchFamily="34" charset="0"/>
              <a:cs typeface="Arial" pitchFamily="34" charset="0"/>
            </a:endParaRPr>
          </a:p>
          <a:p>
            <a:pPr algn="just"/>
            <a:endParaRPr lang="en-IN" sz="2800" b="1" dirty="0">
              <a:latin typeface="Arial" pitchFamily="34" charset="0"/>
              <a:cs typeface="Arial" pitchFamily="34" charset="0"/>
            </a:endParaRPr>
          </a:p>
          <a:p>
            <a:pPr algn="just"/>
            <a:r>
              <a:rPr lang="en-IN" sz="2800" b="1" dirty="0">
                <a:latin typeface="Arial" pitchFamily="34" charset="0"/>
                <a:cs typeface="Arial" pitchFamily="34" charset="0"/>
              </a:rPr>
              <a:t>Homologous chromosome is inherited from separate parents; one homolog comes from the mother and the other comes from the father.</a:t>
            </a:r>
            <a:endParaRPr lang="en-GB" sz="2800" b="1" dirty="0">
              <a:latin typeface="Arial" pitchFamily="34" charset="0"/>
              <a:cs typeface="Arial" pitchFamily="34" charset="0"/>
            </a:endParaRPr>
          </a:p>
          <a:p>
            <a:pPr algn="just"/>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2060390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C00000"/>
                </a:solidFill>
                <a:latin typeface="Arial" pitchFamily="34" charset="0"/>
                <a:cs typeface="Arial" pitchFamily="34" charset="0"/>
              </a:rPr>
              <a:t>Special Types of Chromosomes:</a:t>
            </a:r>
            <a:r>
              <a:rPr lang="en-GB" sz="3200" b="1" dirty="0" smtClean="0">
                <a:solidFill>
                  <a:srgbClr val="C00000"/>
                </a:solidFill>
                <a:latin typeface="Arial" pitchFamily="34" charset="0"/>
                <a:cs typeface="Arial" pitchFamily="34" charset="0"/>
              </a:rPr>
              <a:t/>
            </a:r>
            <a:br>
              <a:rPr lang="en-GB" sz="3200" b="1" dirty="0" smtClean="0">
                <a:solidFill>
                  <a:srgbClr val="C00000"/>
                </a:solidFill>
                <a:latin typeface="Arial" pitchFamily="34" charset="0"/>
                <a:cs typeface="Arial" pitchFamily="34" charset="0"/>
              </a:rPr>
            </a:br>
            <a:r>
              <a:rPr lang="en-GB" sz="3200" b="1" dirty="0" err="1" smtClean="0">
                <a:solidFill>
                  <a:srgbClr val="002060"/>
                </a:solidFill>
                <a:latin typeface="Arial" pitchFamily="34" charset="0"/>
                <a:cs typeface="Arial" pitchFamily="34" charset="0"/>
              </a:rPr>
              <a:t>Polytene</a:t>
            </a:r>
            <a:r>
              <a:rPr lang="en-GB" sz="3200" b="1" dirty="0" smtClean="0">
                <a:solidFill>
                  <a:srgbClr val="002060"/>
                </a:solidFill>
                <a:latin typeface="Arial" pitchFamily="34" charset="0"/>
                <a:cs typeface="Arial" pitchFamily="34" charset="0"/>
              </a:rPr>
              <a:t> Chromosomes</a:t>
            </a:r>
            <a:endParaRPr lang="en-GB" sz="3200"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457200" y="1798637"/>
            <a:ext cx="8229600" cy="4525963"/>
          </a:xfrm>
        </p:spPr>
        <p:txBody>
          <a:bodyPr>
            <a:normAutofit/>
          </a:bodyPr>
          <a:lstStyle/>
          <a:p>
            <a:pPr algn="just"/>
            <a:r>
              <a:rPr lang="en-GB" sz="2800" b="1" dirty="0">
                <a:latin typeface="Arial" pitchFamily="34" charset="0"/>
                <a:cs typeface="Arial" pitchFamily="34" charset="0"/>
              </a:rPr>
              <a:t>It was discovered by </a:t>
            </a:r>
            <a:r>
              <a:rPr lang="en-GB" sz="2800" b="1" dirty="0" err="1">
                <a:latin typeface="Arial" pitchFamily="34" charset="0"/>
                <a:cs typeface="Arial" pitchFamily="34" charset="0"/>
              </a:rPr>
              <a:t>Balbiani</a:t>
            </a:r>
            <a:r>
              <a:rPr lang="en-GB" sz="2800" b="1" dirty="0">
                <a:latin typeface="Arial" pitchFamily="34" charset="0"/>
                <a:cs typeface="Arial" pitchFamily="34" charset="0"/>
              </a:rPr>
              <a:t> (1881) and named by </a:t>
            </a:r>
            <a:r>
              <a:rPr lang="en-GB" sz="2800" b="1" dirty="0" err="1" smtClean="0">
                <a:latin typeface="Arial" pitchFamily="34" charset="0"/>
                <a:cs typeface="Arial" pitchFamily="34" charset="0"/>
              </a:rPr>
              <a:t>Koller</a:t>
            </a:r>
            <a:endParaRPr lang="en-GB" sz="2800" b="1" dirty="0" smtClean="0">
              <a:latin typeface="Arial" pitchFamily="34" charset="0"/>
              <a:cs typeface="Arial" pitchFamily="34" charset="0"/>
            </a:endParaRPr>
          </a:p>
          <a:p>
            <a:pPr algn="just"/>
            <a:endParaRPr lang="en-GB" sz="2800" b="1" dirty="0">
              <a:latin typeface="Arial" pitchFamily="34" charset="0"/>
              <a:cs typeface="Arial" pitchFamily="34" charset="0"/>
            </a:endParaRPr>
          </a:p>
          <a:p>
            <a:pPr algn="just"/>
            <a:r>
              <a:rPr lang="en-GB" sz="2800" b="1" dirty="0" smtClean="0">
                <a:latin typeface="Arial" pitchFamily="34" charset="0"/>
                <a:cs typeface="Arial" pitchFamily="34" charset="0"/>
              </a:rPr>
              <a:t>The nuclei of the salivary gland cells of the larvae of dipterans like Drosophila have unusually long and wide chromosomes, 100 or 200 times in size of the chromosomes in meiosis and mitosis of the same species</a:t>
            </a:r>
          </a:p>
        </p:txBody>
      </p:sp>
    </p:spTree>
    <p:extLst>
      <p:ext uri="{BB962C8B-B14F-4D97-AF65-F5344CB8AC3E}">
        <p14:creationId xmlns:p14="http://schemas.microsoft.com/office/powerpoint/2010/main" val="1817681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9E47"/>
                </a:solidFill>
                <a:latin typeface="Arial" pitchFamily="34" charset="0"/>
                <a:cs typeface="Arial" pitchFamily="34" charset="0"/>
              </a:rPr>
              <a:t>Chromosome</a:t>
            </a:r>
            <a:endParaRPr lang="en-GB" sz="3200" b="1" dirty="0">
              <a:solidFill>
                <a:srgbClr val="009E47"/>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lgn="just"/>
            <a:r>
              <a:rPr lang="en-IN" sz="2800" b="1" dirty="0" smtClean="0">
                <a:latin typeface="Arial" pitchFamily="34" charset="0"/>
                <a:cs typeface="Arial" pitchFamily="34" charset="0"/>
              </a:rPr>
              <a:t>Chromosome </a:t>
            </a:r>
            <a:r>
              <a:rPr lang="en-IN" sz="2800" b="1" dirty="0">
                <a:latin typeface="Arial" pitchFamily="34" charset="0"/>
                <a:cs typeface="Arial" pitchFamily="34" charset="0"/>
              </a:rPr>
              <a:t>means: </a:t>
            </a:r>
            <a:r>
              <a:rPr lang="en-IN" sz="2800" b="1" dirty="0" err="1">
                <a:latin typeface="Arial" pitchFamily="34" charset="0"/>
                <a:cs typeface="Arial" pitchFamily="34" charset="0"/>
              </a:rPr>
              <a:t>chroma</a:t>
            </a:r>
            <a:r>
              <a:rPr lang="en-IN" sz="2800" b="1" dirty="0">
                <a:latin typeface="Arial" pitchFamily="34" charset="0"/>
                <a:cs typeface="Arial" pitchFamily="34" charset="0"/>
              </a:rPr>
              <a:t> - colour; some - body) </a:t>
            </a:r>
            <a:endParaRPr lang="en-IN" sz="2800" b="1" dirty="0" smtClean="0">
              <a:latin typeface="Arial" pitchFamily="34" charset="0"/>
              <a:cs typeface="Arial" pitchFamily="34" charset="0"/>
            </a:endParaRPr>
          </a:p>
          <a:p>
            <a:pPr algn="just"/>
            <a:endParaRPr lang="en-IN" sz="2800" b="1" dirty="0" smtClean="0">
              <a:latin typeface="Arial" pitchFamily="34" charset="0"/>
              <a:cs typeface="Arial" pitchFamily="34" charset="0"/>
            </a:endParaRPr>
          </a:p>
          <a:p>
            <a:pPr algn="just"/>
            <a:r>
              <a:rPr lang="en-IN" sz="2800" b="1" dirty="0" smtClean="0">
                <a:latin typeface="Arial" pitchFamily="34" charset="0"/>
                <a:cs typeface="Arial" pitchFamily="34" charset="0"/>
              </a:rPr>
              <a:t>E</a:t>
            </a:r>
            <a:r>
              <a:rPr lang="en-IN" sz="2800" b="1" dirty="0">
                <a:latin typeface="Arial" pitchFamily="34" charset="0"/>
                <a:cs typeface="Arial" pitchFamily="34" charset="0"/>
              </a:rPr>
              <a:t>. </a:t>
            </a:r>
            <a:r>
              <a:rPr lang="en-IN" sz="2800" b="1" dirty="0" err="1">
                <a:latin typeface="Arial" pitchFamily="34" charset="0"/>
                <a:cs typeface="Arial" pitchFamily="34" charset="0"/>
              </a:rPr>
              <a:t>Strasburger</a:t>
            </a:r>
            <a:r>
              <a:rPr lang="en-IN" sz="2800" b="1" dirty="0">
                <a:latin typeface="Arial" pitchFamily="34" charset="0"/>
                <a:cs typeface="Arial" pitchFamily="34" charset="0"/>
              </a:rPr>
              <a:t> in 1875 discovered thread-like structures which appeared during cell </a:t>
            </a:r>
            <a:r>
              <a:rPr lang="en-IN" sz="2800" b="1" dirty="0" smtClean="0">
                <a:latin typeface="Arial" pitchFamily="34" charset="0"/>
                <a:cs typeface="Arial" pitchFamily="34" charset="0"/>
              </a:rPr>
              <a:t>division</a:t>
            </a:r>
          </a:p>
          <a:p>
            <a:pPr algn="just"/>
            <a:endParaRPr lang="en-IN" sz="2800" b="1" dirty="0" smtClean="0">
              <a:latin typeface="Arial" pitchFamily="34" charset="0"/>
              <a:cs typeface="Arial" pitchFamily="34" charset="0"/>
            </a:endParaRPr>
          </a:p>
          <a:p>
            <a:pPr algn="just"/>
            <a:r>
              <a:rPr lang="en-IN" sz="2800" b="1" dirty="0" err="1">
                <a:latin typeface="Arial" pitchFamily="34" charset="0"/>
                <a:cs typeface="Arial" pitchFamily="34" charset="0"/>
              </a:rPr>
              <a:t>Waldeyer</a:t>
            </a:r>
            <a:r>
              <a:rPr lang="en-IN" sz="2800" b="1" dirty="0">
                <a:latin typeface="Arial" pitchFamily="34" charset="0"/>
                <a:cs typeface="Arial" pitchFamily="34" charset="0"/>
              </a:rPr>
              <a:t> coined the term chromosome first time in 1888. </a:t>
            </a:r>
          </a:p>
          <a:p>
            <a:pPr marL="0" indent="0" algn="just">
              <a:buNone/>
            </a:pPr>
            <a:endParaRPr lang="en-IN" sz="2800" b="1" dirty="0">
              <a:latin typeface="Arial" pitchFamily="34" charset="0"/>
              <a:cs typeface="Arial" pitchFamily="34" charset="0"/>
            </a:endParaRPr>
          </a:p>
          <a:p>
            <a:pPr algn="just"/>
            <a:r>
              <a:rPr lang="en-IN" sz="2800" b="1" dirty="0" smtClean="0">
                <a:latin typeface="Arial" pitchFamily="34" charset="0"/>
                <a:cs typeface="Arial" pitchFamily="34" charset="0"/>
              </a:rPr>
              <a:t>In </a:t>
            </a:r>
            <a:r>
              <a:rPr lang="en-IN" sz="2800" b="1" dirty="0">
                <a:latin typeface="Arial" pitchFamily="34" charset="0"/>
                <a:cs typeface="Arial" pitchFamily="34" charset="0"/>
              </a:rPr>
              <a:t>all types of higher organisms (eukaryote), the well organized nucleus contains definite number of chromosomes of definite size, and shape.</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3192876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628735"/>
            <a:ext cx="4800599" cy="582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683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9800"/>
            <a:ext cx="8229600" cy="2743200"/>
          </a:xfrm>
        </p:spPr>
        <p:txBody>
          <a:bodyPr>
            <a:normAutofit fontScale="92500" lnSpcReduction="20000"/>
          </a:bodyPr>
          <a:lstStyle/>
          <a:p>
            <a:pPr algn="just">
              <a:lnSpc>
                <a:spcPct val="150000"/>
              </a:lnSpc>
            </a:pPr>
            <a:r>
              <a:rPr lang="en-GB" sz="2800" b="1" dirty="0">
                <a:latin typeface="Arial" pitchFamily="34" charset="0"/>
                <a:cs typeface="Arial" pitchFamily="34" charset="0"/>
              </a:rPr>
              <a:t>Salivary gland cells do not divide after the glands are formed, yet their chromosomes replicate several times </a:t>
            </a:r>
            <a:r>
              <a:rPr lang="en-GB" sz="2800" b="1" dirty="0" smtClean="0">
                <a:latin typeface="Arial" pitchFamily="34" charset="0"/>
                <a:cs typeface="Arial" pitchFamily="34" charset="0"/>
              </a:rPr>
              <a:t>(a </a:t>
            </a:r>
            <a:r>
              <a:rPr lang="en-GB" sz="2800" b="1" dirty="0">
                <a:latin typeface="Arial" pitchFamily="34" charset="0"/>
                <a:cs typeface="Arial" pitchFamily="34" charset="0"/>
              </a:rPr>
              <a:t>process called </a:t>
            </a:r>
            <a:r>
              <a:rPr lang="en-GB" sz="2800" b="1" dirty="0" err="1">
                <a:latin typeface="Arial" pitchFamily="34" charset="0"/>
                <a:cs typeface="Arial" pitchFamily="34" charset="0"/>
              </a:rPr>
              <a:t>endomitosis</a:t>
            </a:r>
            <a:r>
              <a:rPr lang="en-GB" sz="2800" b="1" dirty="0">
                <a:latin typeface="Arial" pitchFamily="34" charset="0"/>
                <a:cs typeface="Arial" pitchFamily="34" charset="0"/>
              </a:rPr>
              <a:t>) and become exceptionally giant-sized</a:t>
            </a:r>
          </a:p>
          <a:p>
            <a:pPr algn="just">
              <a:lnSpc>
                <a:spcPct val="150000"/>
              </a:lnSpc>
            </a:pP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3436985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lnSpc>
                <a:spcPct val="150000"/>
              </a:lnSpc>
            </a:pPr>
            <a:r>
              <a:rPr lang="en-GB" sz="2800" b="1" dirty="0" smtClean="0">
                <a:latin typeface="Arial" pitchFamily="34" charset="0"/>
                <a:cs typeface="Arial" pitchFamily="34" charset="0"/>
              </a:rPr>
              <a:t>The giant chromosomes consist of a bundle of chromosomal fibrils which arise by a series of about 10 consecutive duplications of the initial </a:t>
            </a:r>
            <a:r>
              <a:rPr lang="en-GB" sz="2800" b="1" dirty="0" err="1" smtClean="0">
                <a:latin typeface="Arial" pitchFamily="34" charset="0"/>
                <a:cs typeface="Arial" pitchFamily="34" charset="0"/>
              </a:rPr>
              <a:t>chromonemata</a:t>
            </a:r>
            <a:r>
              <a:rPr lang="en-GB" sz="2800" b="1" dirty="0" smtClean="0">
                <a:latin typeface="Arial" pitchFamily="34" charset="0"/>
                <a:cs typeface="Arial" pitchFamily="34" charset="0"/>
              </a:rPr>
              <a:t> that increase the DNA content about 1000 times than the DNA content of somatic cells</a:t>
            </a:r>
          </a:p>
        </p:txBody>
      </p:sp>
    </p:spTree>
    <p:extLst>
      <p:ext uri="{BB962C8B-B14F-4D97-AF65-F5344CB8AC3E}">
        <p14:creationId xmlns:p14="http://schemas.microsoft.com/office/powerpoint/2010/main" val="2364275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GB" sz="2800" b="1" dirty="0">
                <a:latin typeface="Arial" pitchFamily="34" charset="0"/>
                <a:cs typeface="Arial" pitchFamily="34" charset="0"/>
              </a:rPr>
              <a:t>The </a:t>
            </a:r>
            <a:r>
              <a:rPr lang="en-GB" sz="2800" b="1" dirty="0" err="1">
                <a:latin typeface="Arial" pitchFamily="34" charset="0"/>
                <a:cs typeface="Arial" pitchFamily="34" charset="0"/>
              </a:rPr>
              <a:t>endomitosis</a:t>
            </a:r>
            <a:r>
              <a:rPr lang="en-GB" sz="2800" b="1" dirty="0">
                <a:latin typeface="Arial" pitchFamily="34" charset="0"/>
                <a:cs typeface="Arial" pitchFamily="34" charset="0"/>
              </a:rPr>
              <a:t> process result in the production of 2X chromosomes, where X gives the number of multiplication </a:t>
            </a:r>
            <a:r>
              <a:rPr lang="en-GB" sz="2800" b="1" dirty="0" smtClean="0">
                <a:latin typeface="Arial" pitchFamily="34" charset="0"/>
                <a:cs typeface="Arial" pitchFamily="34" charset="0"/>
              </a:rPr>
              <a:t>cycle</a:t>
            </a:r>
          </a:p>
          <a:p>
            <a:pPr algn="just"/>
            <a:endParaRPr lang="en-GB" sz="2800" b="1" dirty="0">
              <a:latin typeface="Arial" pitchFamily="34" charset="0"/>
              <a:cs typeface="Arial" pitchFamily="34" charset="0"/>
            </a:endParaRPr>
          </a:p>
          <a:p>
            <a:pPr algn="just"/>
            <a:r>
              <a:rPr lang="en-IN" sz="2800" b="1" dirty="0">
                <a:latin typeface="Arial" pitchFamily="34" charset="0"/>
                <a:cs typeface="Arial" pitchFamily="34" charset="0"/>
              </a:rPr>
              <a:t>Because of the multi-stranded condition, these chromosomes are called </a:t>
            </a:r>
            <a:r>
              <a:rPr lang="en-IN" sz="2800" b="1" dirty="0" err="1">
                <a:latin typeface="Arial" pitchFamily="34" charset="0"/>
                <a:cs typeface="Arial" pitchFamily="34" charset="0"/>
              </a:rPr>
              <a:t>polytene</a:t>
            </a:r>
            <a:r>
              <a:rPr lang="en-IN" sz="2800" b="1" dirty="0">
                <a:latin typeface="Arial" pitchFamily="34" charset="0"/>
                <a:cs typeface="Arial" pitchFamily="34" charset="0"/>
              </a:rPr>
              <a:t> </a:t>
            </a:r>
            <a:r>
              <a:rPr lang="en-IN" sz="2800" b="1" dirty="0" smtClean="0">
                <a:latin typeface="Arial" pitchFamily="34" charset="0"/>
                <a:cs typeface="Arial" pitchFamily="34" charset="0"/>
              </a:rPr>
              <a:t>chromosomes</a:t>
            </a:r>
          </a:p>
          <a:p>
            <a:pPr algn="just"/>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357585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algn="just"/>
            <a:r>
              <a:rPr lang="en-IN" sz="2800" b="1" dirty="0">
                <a:latin typeface="Arial" pitchFamily="34" charset="0"/>
                <a:cs typeface="Arial" pitchFamily="34" charset="0"/>
              </a:rPr>
              <a:t>The </a:t>
            </a:r>
            <a:r>
              <a:rPr lang="en-IN" sz="2800" b="1" dirty="0" err="1">
                <a:latin typeface="Arial" pitchFamily="34" charset="0"/>
                <a:cs typeface="Arial" pitchFamily="34" charset="0"/>
              </a:rPr>
              <a:t>polytene</a:t>
            </a:r>
            <a:r>
              <a:rPr lang="en-IN" sz="2800" b="1" dirty="0">
                <a:latin typeface="Arial" pitchFamily="34" charset="0"/>
                <a:cs typeface="Arial" pitchFamily="34" charset="0"/>
              </a:rPr>
              <a:t> chromosomes bear along their entire length a series of dark bands alternated by light bands or </a:t>
            </a:r>
            <a:r>
              <a:rPr lang="en-IN" sz="2800" b="1" dirty="0" smtClean="0">
                <a:latin typeface="Arial" pitchFamily="34" charset="0"/>
                <a:cs typeface="Arial" pitchFamily="34" charset="0"/>
              </a:rPr>
              <a:t>inter-bands</a:t>
            </a:r>
          </a:p>
          <a:p>
            <a:pPr algn="just"/>
            <a:endParaRPr lang="en-IN" sz="2800" b="1" dirty="0" smtClean="0">
              <a:latin typeface="Arial" pitchFamily="34" charset="0"/>
              <a:cs typeface="Arial" pitchFamily="34" charset="0"/>
            </a:endParaRPr>
          </a:p>
          <a:p>
            <a:pPr algn="just"/>
            <a:r>
              <a:rPr lang="en-IN" sz="2800" b="1" dirty="0" smtClean="0">
                <a:latin typeface="Arial" pitchFamily="34" charset="0"/>
                <a:cs typeface="Arial" pitchFamily="34" charset="0"/>
              </a:rPr>
              <a:t>The </a:t>
            </a:r>
            <a:r>
              <a:rPr lang="en-IN" sz="2800" b="1" dirty="0">
                <a:latin typeface="Arial" pitchFamily="34" charset="0"/>
                <a:cs typeface="Arial" pitchFamily="34" charset="0"/>
              </a:rPr>
              <a:t>dark bands are narrow or broad disc shaped </a:t>
            </a:r>
            <a:r>
              <a:rPr lang="en-IN" sz="2800" b="1" dirty="0" smtClean="0">
                <a:latin typeface="Arial" pitchFamily="34" charset="0"/>
                <a:cs typeface="Arial" pitchFamily="34" charset="0"/>
              </a:rPr>
              <a:t>structures</a:t>
            </a:r>
            <a:endParaRPr lang="en-IN" sz="2800" b="1" dirty="0">
              <a:latin typeface="Arial" pitchFamily="34" charset="0"/>
              <a:cs typeface="Arial" pitchFamily="34" charset="0"/>
            </a:endParaRPr>
          </a:p>
          <a:p>
            <a:pPr algn="just"/>
            <a:endParaRPr lang="en-IN" sz="2800" b="1" dirty="0">
              <a:latin typeface="Arial" pitchFamily="34" charset="0"/>
              <a:cs typeface="Arial" pitchFamily="34" charset="0"/>
            </a:endParaRPr>
          </a:p>
          <a:p>
            <a:pPr algn="just"/>
            <a:r>
              <a:rPr lang="en-IN" sz="2800" b="1" dirty="0" smtClean="0">
                <a:latin typeface="Arial" pitchFamily="34" charset="0"/>
                <a:cs typeface="Arial" pitchFamily="34" charset="0"/>
              </a:rPr>
              <a:t>They </a:t>
            </a:r>
            <a:r>
              <a:rPr lang="en-IN" sz="2800" b="1" dirty="0">
                <a:latin typeface="Arial" pitchFamily="34" charset="0"/>
                <a:cs typeface="Arial" pitchFamily="34" charset="0"/>
              </a:rPr>
              <a:t>are </a:t>
            </a:r>
            <a:r>
              <a:rPr lang="en-IN" sz="2800" b="1" dirty="0" err="1">
                <a:latin typeface="Arial" pitchFamily="34" charset="0"/>
                <a:cs typeface="Arial" pitchFamily="34" charset="0"/>
              </a:rPr>
              <a:t>euchromatic</a:t>
            </a:r>
            <a:r>
              <a:rPr lang="en-IN" sz="2800" b="1" dirty="0">
                <a:latin typeface="Arial" pitchFamily="34" charset="0"/>
                <a:cs typeface="Arial" pitchFamily="34" charset="0"/>
              </a:rPr>
              <a:t> in nature and contain large amount of DNA, small amount of RNA and certain basic </a:t>
            </a:r>
            <a:r>
              <a:rPr lang="en-IN" sz="2800" b="1" dirty="0" smtClean="0">
                <a:latin typeface="Arial" pitchFamily="34" charset="0"/>
                <a:cs typeface="Arial" pitchFamily="34" charset="0"/>
              </a:rPr>
              <a:t>proteins</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3924068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21363"/>
          </a:xfrm>
        </p:spPr>
        <p:txBody>
          <a:bodyPr>
            <a:noAutofit/>
          </a:bodyPr>
          <a:lstStyle/>
          <a:p>
            <a:pPr algn="just"/>
            <a:r>
              <a:rPr lang="en-IN" sz="2800" b="1" dirty="0" smtClean="0">
                <a:latin typeface="Arial" pitchFamily="34" charset="0"/>
                <a:cs typeface="Arial" pitchFamily="34" charset="0"/>
              </a:rPr>
              <a:t>The </a:t>
            </a:r>
            <a:r>
              <a:rPr lang="en-IN" sz="2800" b="1" dirty="0">
                <a:latin typeface="Arial" pitchFamily="34" charset="0"/>
                <a:cs typeface="Arial" pitchFamily="34" charset="0"/>
              </a:rPr>
              <a:t>light bands or </a:t>
            </a:r>
            <a:r>
              <a:rPr lang="en-IN" sz="2800" b="1" dirty="0" err="1">
                <a:latin typeface="Arial" pitchFamily="34" charset="0"/>
                <a:cs typeface="Arial" pitchFamily="34" charset="0"/>
              </a:rPr>
              <a:t>interbands</a:t>
            </a:r>
            <a:r>
              <a:rPr lang="en-IN" sz="2800" b="1" dirty="0">
                <a:latin typeface="Arial" pitchFamily="34" charset="0"/>
                <a:cs typeface="Arial" pitchFamily="34" charset="0"/>
              </a:rPr>
              <a:t> are </a:t>
            </a:r>
            <a:r>
              <a:rPr lang="en-IN" sz="2800" b="1" dirty="0" err="1" smtClean="0">
                <a:latin typeface="Arial" pitchFamily="34" charset="0"/>
                <a:cs typeface="Arial" pitchFamily="34" charset="0"/>
              </a:rPr>
              <a:t>fibrillar</a:t>
            </a:r>
            <a:r>
              <a:rPr lang="en-IN" sz="2800" b="1" dirty="0" smtClean="0">
                <a:latin typeface="Arial" pitchFamily="34" charset="0"/>
                <a:cs typeface="Arial" pitchFamily="34" charset="0"/>
              </a:rPr>
              <a:t>, </a:t>
            </a:r>
            <a:r>
              <a:rPr lang="en-IN" sz="2800" b="1" dirty="0">
                <a:latin typeface="Arial" pitchFamily="34" charset="0"/>
                <a:cs typeface="Arial" pitchFamily="34" charset="0"/>
              </a:rPr>
              <a:t>heterochromatic regions containing small amount of </a:t>
            </a:r>
            <a:r>
              <a:rPr lang="en-IN" sz="2800" b="1" dirty="0" smtClean="0">
                <a:latin typeface="Arial" pitchFamily="34" charset="0"/>
                <a:cs typeface="Arial" pitchFamily="34" charset="0"/>
              </a:rPr>
              <a:t>DNA and </a:t>
            </a:r>
            <a:r>
              <a:rPr lang="en-IN" sz="2800" b="1" dirty="0">
                <a:latin typeface="Arial" pitchFamily="34" charset="0"/>
                <a:cs typeface="Arial" pitchFamily="34" charset="0"/>
              </a:rPr>
              <a:t>large amount of RNA and acidic </a:t>
            </a:r>
            <a:r>
              <a:rPr lang="en-IN" sz="2800" b="1" dirty="0" smtClean="0">
                <a:latin typeface="Arial" pitchFamily="34" charset="0"/>
                <a:cs typeface="Arial" pitchFamily="34" charset="0"/>
              </a:rPr>
              <a:t>proteins</a:t>
            </a:r>
          </a:p>
          <a:p>
            <a:pPr algn="just"/>
            <a:endParaRPr lang="en-IN" sz="2800" b="1" dirty="0" smtClean="0">
              <a:latin typeface="Arial" pitchFamily="34" charset="0"/>
              <a:cs typeface="Arial" pitchFamily="34" charset="0"/>
            </a:endParaRPr>
          </a:p>
          <a:p>
            <a:pPr algn="just"/>
            <a:r>
              <a:rPr lang="en-GB" sz="2800" b="1" dirty="0" smtClean="0">
                <a:latin typeface="Arial" pitchFamily="34" charset="0"/>
                <a:cs typeface="Arial" pitchFamily="34" charset="0"/>
              </a:rPr>
              <a:t>They have alternating dark and light bands</a:t>
            </a:r>
          </a:p>
          <a:p>
            <a:pPr marL="0" indent="0" algn="just">
              <a:buNone/>
            </a:pPr>
            <a:r>
              <a:rPr lang="en-GB" sz="2800" b="1" dirty="0" smtClean="0">
                <a:latin typeface="Arial" pitchFamily="34" charset="0"/>
                <a:cs typeface="Arial" pitchFamily="34" charset="0"/>
              </a:rPr>
              <a:t> </a:t>
            </a:r>
          </a:p>
          <a:p>
            <a:pPr algn="just"/>
            <a:r>
              <a:rPr lang="en-GB" sz="2800" b="1" dirty="0" smtClean="0">
                <a:latin typeface="Arial" pitchFamily="34" charset="0"/>
                <a:cs typeface="Arial" pitchFamily="34" charset="0"/>
              </a:rPr>
              <a:t>The </a:t>
            </a:r>
            <a:r>
              <a:rPr lang="en-GB" sz="2800" b="1" dirty="0">
                <a:latin typeface="Arial" pitchFamily="34" charset="0"/>
                <a:cs typeface="Arial" pitchFamily="34" charset="0"/>
              </a:rPr>
              <a:t>dark bands are disc-shaped structures occupying the whole diameter of chromosomes and it contains </a:t>
            </a:r>
            <a:r>
              <a:rPr lang="en-GB" sz="2800" b="1" dirty="0" err="1" smtClean="0">
                <a:latin typeface="Arial" pitchFamily="34" charset="0"/>
                <a:cs typeface="Arial" pitchFamily="34" charset="0"/>
              </a:rPr>
              <a:t>euchromatin</a:t>
            </a:r>
            <a:endParaRPr lang="en-GB" sz="2800" b="1" dirty="0" smtClean="0">
              <a:latin typeface="Arial" pitchFamily="34" charset="0"/>
              <a:cs typeface="Arial" pitchFamily="34" charset="0"/>
            </a:endParaRPr>
          </a:p>
          <a:p>
            <a:pPr algn="just"/>
            <a:endParaRPr lang="en-GB" sz="2800" b="1" dirty="0">
              <a:latin typeface="Arial" pitchFamily="34" charset="0"/>
              <a:cs typeface="Arial" pitchFamily="34" charset="0"/>
            </a:endParaRPr>
          </a:p>
          <a:p>
            <a:pPr algn="just"/>
            <a:r>
              <a:rPr lang="en-GB" sz="2800" b="1" dirty="0">
                <a:latin typeface="Arial" pitchFamily="34" charset="0"/>
                <a:cs typeface="Arial" pitchFamily="34" charset="0"/>
              </a:rPr>
              <a:t>The light bands are </a:t>
            </a:r>
            <a:r>
              <a:rPr lang="en-GB" sz="2800" b="1" dirty="0" err="1">
                <a:latin typeface="Arial" pitchFamily="34" charset="0"/>
                <a:cs typeface="Arial" pitchFamily="34" charset="0"/>
              </a:rPr>
              <a:t>fibrillar</a:t>
            </a:r>
            <a:r>
              <a:rPr lang="en-GB" sz="2800" b="1" dirty="0">
                <a:latin typeface="Arial" pitchFamily="34" charset="0"/>
                <a:cs typeface="Arial" pitchFamily="34" charset="0"/>
              </a:rPr>
              <a:t> and composed of </a:t>
            </a:r>
            <a:r>
              <a:rPr lang="en-GB" sz="2800" b="1" dirty="0" smtClean="0">
                <a:latin typeface="Arial" pitchFamily="34" charset="0"/>
                <a:cs typeface="Arial" pitchFamily="34" charset="0"/>
              </a:rPr>
              <a:t>heterochromatin</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2119926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Autofit/>
          </a:bodyPr>
          <a:lstStyle/>
          <a:p>
            <a:pPr algn="just"/>
            <a:r>
              <a:rPr lang="en-IN" sz="2800" b="1" dirty="0">
                <a:latin typeface="Arial" pitchFamily="34" charset="0"/>
                <a:cs typeface="Arial" pitchFamily="34" charset="0"/>
              </a:rPr>
              <a:t>During certain developmental stages, the single bands or adjacent bands of </a:t>
            </a:r>
            <a:r>
              <a:rPr lang="en-IN" sz="2800" b="1" dirty="0" err="1">
                <a:latin typeface="Arial" pitchFamily="34" charset="0"/>
                <a:cs typeface="Arial" pitchFamily="34" charset="0"/>
              </a:rPr>
              <a:t>polytene</a:t>
            </a:r>
            <a:r>
              <a:rPr lang="en-IN" sz="2800" b="1" dirty="0">
                <a:latin typeface="Arial" pitchFamily="34" charset="0"/>
                <a:cs typeface="Arial" pitchFamily="34" charset="0"/>
              </a:rPr>
              <a:t> chromosomes produce local reversible swellings which are called ‘chromosomes puffs’ or </a:t>
            </a:r>
            <a:r>
              <a:rPr lang="en-IN" sz="2800" b="1" dirty="0" smtClean="0">
                <a:latin typeface="Arial" pitchFamily="34" charset="0"/>
                <a:cs typeface="Arial" pitchFamily="34" charset="0"/>
              </a:rPr>
              <a:t>bulbs</a:t>
            </a:r>
          </a:p>
          <a:p>
            <a:pPr algn="just"/>
            <a:endParaRPr lang="en-IN" sz="2800" b="1" dirty="0">
              <a:latin typeface="Arial" pitchFamily="34" charset="0"/>
              <a:cs typeface="Arial" pitchFamily="34" charset="0"/>
            </a:endParaRPr>
          </a:p>
          <a:p>
            <a:pPr algn="just"/>
            <a:r>
              <a:rPr lang="en-IN" sz="2800" b="1" dirty="0">
                <a:latin typeface="Arial" pitchFamily="34" charset="0"/>
                <a:cs typeface="Arial" pitchFamily="34" charset="0"/>
              </a:rPr>
              <a:t>The </a:t>
            </a:r>
            <a:r>
              <a:rPr lang="en-IN" sz="2800" b="1" dirty="0" err="1">
                <a:latin typeface="Arial" pitchFamily="34" charset="0"/>
                <a:cs typeface="Arial" pitchFamily="34" charset="0"/>
              </a:rPr>
              <a:t>chromonemata</a:t>
            </a:r>
            <a:r>
              <a:rPr lang="en-IN" sz="2800" b="1" dirty="0">
                <a:latin typeface="Arial" pitchFamily="34" charset="0"/>
                <a:cs typeface="Arial" pitchFamily="34" charset="0"/>
              </a:rPr>
              <a:t> of </a:t>
            </a:r>
            <a:r>
              <a:rPr lang="en-IN" sz="2800" b="1" dirty="0" err="1">
                <a:latin typeface="Arial" pitchFamily="34" charset="0"/>
                <a:cs typeface="Arial" pitchFamily="34" charset="0"/>
              </a:rPr>
              <a:t>polytenic</a:t>
            </a:r>
            <a:r>
              <a:rPr lang="en-IN" sz="2800" b="1" dirty="0">
                <a:latin typeface="Arial" pitchFamily="34" charset="0"/>
                <a:cs typeface="Arial" pitchFamily="34" charset="0"/>
              </a:rPr>
              <a:t> chromosomes give out many series of loops </a:t>
            </a:r>
            <a:r>
              <a:rPr lang="en-IN" sz="2800" b="1" dirty="0" smtClean="0">
                <a:latin typeface="Arial" pitchFamily="34" charset="0"/>
                <a:cs typeface="Arial" pitchFamily="34" charset="0"/>
              </a:rPr>
              <a:t>laterally</a:t>
            </a:r>
          </a:p>
          <a:p>
            <a:pPr marL="0" indent="0" algn="just">
              <a:buNone/>
            </a:pPr>
            <a:r>
              <a:rPr lang="en-IN" sz="2800" b="1" dirty="0" smtClean="0">
                <a:latin typeface="Arial" pitchFamily="34" charset="0"/>
                <a:cs typeface="Arial" pitchFamily="34" charset="0"/>
              </a:rPr>
              <a:t> </a:t>
            </a:r>
            <a:endParaRPr lang="en-IN" sz="2800" b="1" dirty="0">
              <a:latin typeface="Arial" pitchFamily="34" charset="0"/>
              <a:cs typeface="Arial" pitchFamily="34" charset="0"/>
            </a:endParaRPr>
          </a:p>
          <a:p>
            <a:pPr algn="just"/>
            <a:r>
              <a:rPr lang="en-IN" sz="2800" b="1" dirty="0">
                <a:latin typeface="Arial" pitchFamily="34" charset="0"/>
                <a:cs typeface="Arial" pitchFamily="34" charset="0"/>
              </a:rPr>
              <a:t>These loops or rings are known as the </a:t>
            </a:r>
            <a:r>
              <a:rPr lang="en-IN" sz="2800" b="1" dirty="0" err="1">
                <a:latin typeface="Arial" pitchFamily="34" charset="0"/>
                <a:cs typeface="Arial" pitchFamily="34" charset="0"/>
              </a:rPr>
              <a:t>balbiani</a:t>
            </a:r>
            <a:r>
              <a:rPr lang="en-IN" sz="2800" b="1" dirty="0">
                <a:latin typeface="Arial" pitchFamily="34" charset="0"/>
                <a:cs typeface="Arial" pitchFamily="34" charset="0"/>
              </a:rPr>
              <a:t> rings and they are rich in DNA and RNA</a:t>
            </a:r>
            <a:endParaRPr lang="en-GB" sz="2800" b="1" dirty="0">
              <a:latin typeface="Arial" pitchFamily="34" charset="0"/>
              <a:cs typeface="Arial" pitchFamily="34" charset="0"/>
            </a:endParaRPr>
          </a:p>
          <a:p>
            <a:pPr marL="0" indent="0" algn="just">
              <a:buNone/>
            </a:pP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4219383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latin typeface="Arial" pitchFamily="34" charset="0"/>
                <a:cs typeface="Arial" pitchFamily="34" charset="0"/>
              </a:rPr>
              <a:t>Lampbrush</a:t>
            </a:r>
            <a:r>
              <a:rPr lang="en-GB" b="1" dirty="0" smtClean="0">
                <a:latin typeface="Arial" pitchFamily="34" charset="0"/>
                <a:cs typeface="Arial" pitchFamily="34" charset="0"/>
              </a:rPr>
              <a:t> Chromosome</a:t>
            </a:r>
            <a:endParaRPr lang="en-GB"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algn="just"/>
            <a:r>
              <a:rPr lang="en-IN" sz="2800" b="1" dirty="0" err="1">
                <a:latin typeface="Arial" pitchFamily="34" charset="0"/>
                <a:cs typeface="Arial" pitchFamily="34" charset="0"/>
              </a:rPr>
              <a:t>Lampbrush</a:t>
            </a:r>
            <a:r>
              <a:rPr lang="en-IN" sz="2800" b="1" dirty="0">
                <a:latin typeface="Arial" pitchFamily="34" charset="0"/>
                <a:cs typeface="Arial" pitchFamily="34" charset="0"/>
              </a:rPr>
              <a:t> chromosomes are special type of giant chromosomes found in the nuclei of oocytes of many vertebrates, such as fishes, amphibians, reptiles and </a:t>
            </a:r>
            <a:r>
              <a:rPr lang="en-IN" sz="2800" b="1" dirty="0" smtClean="0">
                <a:latin typeface="Arial" pitchFamily="34" charset="0"/>
                <a:cs typeface="Arial" pitchFamily="34" charset="0"/>
              </a:rPr>
              <a:t>birds</a:t>
            </a:r>
          </a:p>
          <a:p>
            <a:pPr algn="just"/>
            <a:endParaRPr lang="en-IN" sz="2800" b="1" dirty="0" smtClean="0">
              <a:latin typeface="Arial" pitchFamily="34" charset="0"/>
              <a:cs typeface="Arial" pitchFamily="34" charset="0"/>
            </a:endParaRPr>
          </a:p>
          <a:p>
            <a:pPr algn="just"/>
            <a:r>
              <a:rPr lang="en-IN" sz="2800" b="1" dirty="0" smtClean="0">
                <a:latin typeface="Arial" pitchFamily="34" charset="0"/>
                <a:cs typeface="Arial" pitchFamily="34" charset="0"/>
              </a:rPr>
              <a:t>It was first </a:t>
            </a:r>
            <a:r>
              <a:rPr lang="en-IN" sz="2800" b="1" dirty="0">
                <a:latin typeface="Arial" pitchFamily="34" charset="0"/>
                <a:cs typeface="Arial" pitchFamily="34" charset="0"/>
              </a:rPr>
              <a:t>observed by </a:t>
            </a:r>
            <a:r>
              <a:rPr lang="en-IN" sz="2800" b="1" dirty="0" err="1">
                <a:latin typeface="Arial" pitchFamily="34" charset="0"/>
                <a:cs typeface="Arial" pitchFamily="34" charset="0"/>
              </a:rPr>
              <a:t>Flemming</a:t>
            </a:r>
            <a:r>
              <a:rPr lang="en-IN" sz="2800" b="1" dirty="0">
                <a:latin typeface="Arial" pitchFamily="34" charset="0"/>
                <a:cs typeface="Arial" pitchFamily="34" charset="0"/>
              </a:rPr>
              <a:t> in 1882 and given the name by </a:t>
            </a:r>
            <a:r>
              <a:rPr lang="en-IN" sz="2800" b="1" dirty="0" err="1">
                <a:latin typeface="Arial" pitchFamily="34" charset="0"/>
                <a:cs typeface="Arial" pitchFamily="34" charset="0"/>
              </a:rPr>
              <a:t>Ruckert</a:t>
            </a:r>
            <a:r>
              <a:rPr lang="en-IN" sz="2800" b="1" dirty="0">
                <a:latin typeface="Arial" pitchFamily="34" charset="0"/>
                <a:cs typeface="Arial" pitchFamily="34" charset="0"/>
              </a:rPr>
              <a:t> in </a:t>
            </a:r>
            <a:r>
              <a:rPr lang="en-IN" sz="2800" b="1" dirty="0" smtClean="0">
                <a:latin typeface="Arial" pitchFamily="34" charset="0"/>
                <a:cs typeface="Arial" pitchFamily="34" charset="0"/>
              </a:rPr>
              <a:t>1892</a:t>
            </a:r>
          </a:p>
          <a:p>
            <a:pPr algn="just"/>
            <a:endParaRPr lang="en-IN" sz="2800" b="1" dirty="0" smtClean="0">
              <a:latin typeface="Arial" pitchFamily="34" charset="0"/>
              <a:cs typeface="Arial" pitchFamily="34" charset="0"/>
            </a:endParaRPr>
          </a:p>
          <a:p>
            <a:pPr algn="just"/>
            <a:r>
              <a:rPr lang="en-GB" sz="2800" b="1" dirty="0" smtClean="0">
                <a:latin typeface="Arial" pitchFamily="34" charset="0"/>
                <a:cs typeface="Arial" pitchFamily="34" charset="0"/>
              </a:rPr>
              <a:t>Formed during the </a:t>
            </a:r>
            <a:r>
              <a:rPr lang="en-GB" sz="2800" b="1" dirty="0" err="1" smtClean="0">
                <a:latin typeface="Arial" pitchFamily="34" charset="0"/>
                <a:cs typeface="Arial" pitchFamily="34" charset="0"/>
              </a:rPr>
              <a:t>diplotene</a:t>
            </a:r>
            <a:r>
              <a:rPr lang="en-GB" sz="2800" b="1" dirty="0" smtClean="0">
                <a:latin typeface="Arial" pitchFamily="34" charset="0"/>
                <a:cs typeface="Arial" pitchFamily="34" charset="0"/>
              </a:rPr>
              <a:t> stage in the nuclei of oocytes during the active synthesis of mRNA molecules for the future use</a:t>
            </a:r>
          </a:p>
        </p:txBody>
      </p:sp>
    </p:spTree>
    <p:extLst>
      <p:ext uri="{BB962C8B-B14F-4D97-AF65-F5344CB8AC3E}">
        <p14:creationId xmlns:p14="http://schemas.microsoft.com/office/powerpoint/2010/main" val="373579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7972" y="2057400"/>
            <a:ext cx="8145028"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898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IN" sz="2800" b="1" dirty="0">
                <a:latin typeface="Arial" pitchFamily="34" charset="0"/>
                <a:cs typeface="Arial" pitchFamily="34" charset="0"/>
              </a:rPr>
              <a:t>These chromosomes may sometime become even larger than the </a:t>
            </a:r>
            <a:r>
              <a:rPr lang="en-IN" sz="2800" b="1" dirty="0" err="1">
                <a:latin typeface="Arial" pitchFamily="34" charset="0"/>
                <a:cs typeface="Arial" pitchFamily="34" charset="0"/>
              </a:rPr>
              <a:t>polynemic</a:t>
            </a:r>
            <a:r>
              <a:rPr lang="en-IN" sz="2800" b="1" dirty="0">
                <a:latin typeface="Arial" pitchFamily="34" charset="0"/>
                <a:cs typeface="Arial" pitchFamily="34" charset="0"/>
              </a:rPr>
              <a:t> or </a:t>
            </a:r>
            <a:r>
              <a:rPr lang="en-IN" sz="2800" b="1" dirty="0" err="1">
                <a:latin typeface="Arial" pitchFamily="34" charset="0"/>
                <a:cs typeface="Arial" pitchFamily="34" charset="0"/>
              </a:rPr>
              <a:t>polytenic</a:t>
            </a:r>
            <a:r>
              <a:rPr lang="en-IN" sz="2800" b="1" dirty="0">
                <a:latin typeface="Arial" pitchFamily="34" charset="0"/>
                <a:cs typeface="Arial" pitchFamily="34" charset="0"/>
              </a:rPr>
              <a:t> chromosomes of </a:t>
            </a:r>
            <a:r>
              <a:rPr lang="en-IN" sz="2800" b="1" dirty="0" err="1">
                <a:latin typeface="Arial" pitchFamily="34" charset="0"/>
                <a:cs typeface="Arial" pitchFamily="34" charset="0"/>
              </a:rPr>
              <a:t>salivery</a:t>
            </a:r>
            <a:r>
              <a:rPr lang="en-IN" sz="2800" b="1" dirty="0">
                <a:latin typeface="Arial" pitchFamily="34" charset="0"/>
                <a:cs typeface="Arial" pitchFamily="34" charset="0"/>
              </a:rPr>
              <a:t> glands of </a:t>
            </a:r>
            <a:r>
              <a:rPr lang="en-IN" sz="2800" b="1" dirty="0" smtClean="0">
                <a:latin typeface="Arial" pitchFamily="34" charset="0"/>
                <a:cs typeface="Arial" pitchFamily="34" charset="0"/>
              </a:rPr>
              <a:t>dipterans</a:t>
            </a:r>
            <a:endParaRPr lang="en-IN" sz="2800" b="1" dirty="0">
              <a:latin typeface="Arial" pitchFamily="34" charset="0"/>
              <a:cs typeface="Arial" pitchFamily="34" charset="0"/>
            </a:endParaRPr>
          </a:p>
          <a:p>
            <a:pPr algn="just"/>
            <a:endParaRPr lang="en-IN" sz="2800" b="1" dirty="0" smtClean="0">
              <a:latin typeface="Arial" pitchFamily="34" charset="0"/>
              <a:cs typeface="Arial" pitchFamily="34" charset="0"/>
            </a:endParaRPr>
          </a:p>
          <a:p>
            <a:pPr algn="just"/>
            <a:r>
              <a:rPr lang="en-IN" sz="2800" b="1" dirty="0" smtClean="0">
                <a:latin typeface="Arial" pitchFamily="34" charset="0"/>
                <a:cs typeface="Arial" pitchFamily="34" charset="0"/>
              </a:rPr>
              <a:t> </a:t>
            </a:r>
            <a:r>
              <a:rPr lang="en-IN" sz="2800" b="1" dirty="0">
                <a:latin typeface="Arial" pitchFamily="34" charset="0"/>
                <a:cs typeface="Arial" pitchFamily="34" charset="0"/>
              </a:rPr>
              <a:t>The largest chromosomes may sometime be as long as 1 mm in </a:t>
            </a:r>
            <a:r>
              <a:rPr lang="en-IN" sz="2800" b="1" dirty="0" err="1">
                <a:latin typeface="Arial" pitchFamily="34" charset="0"/>
                <a:cs typeface="Arial" pitchFamily="34" charset="0"/>
              </a:rPr>
              <a:t>urodele</a:t>
            </a:r>
            <a:r>
              <a:rPr lang="en-IN" sz="2800" b="1" dirty="0">
                <a:latin typeface="Arial" pitchFamily="34" charset="0"/>
                <a:cs typeface="Arial" pitchFamily="34" charset="0"/>
              </a:rPr>
              <a:t> amphibians. </a:t>
            </a:r>
            <a:endParaRPr lang="en-IN" sz="2800" b="1" dirty="0" smtClean="0">
              <a:latin typeface="Arial" pitchFamily="34" charset="0"/>
              <a:cs typeface="Arial" pitchFamily="34" charset="0"/>
            </a:endParaRPr>
          </a:p>
        </p:txBody>
      </p:sp>
    </p:spTree>
    <p:extLst>
      <p:ext uri="{BB962C8B-B14F-4D97-AF65-F5344CB8AC3E}">
        <p14:creationId xmlns:p14="http://schemas.microsoft.com/office/powerpoint/2010/main" val="100666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667000"/>
            <a:ext cx="8229600" cy="2514600"/>
          </a:xfrm>
        </p:spPr>
        <p:txBody>
          <a:bodyPr>
            <a:normAutofit/>
          </a:bodyPr>
          <a:lstStyle/>
          <a:p>
            <a:pPr algn="just"/>
            <a:r>
              <a:rPr lang="en-IN" sz="2800" b="1" dirty="0">
                <a:latin typeface="Arial" pitchFamily="34" charset="0"/>
                <a:cs typeface="Arial" pitchFamily="34" charset="0"/>
              </a:rPr>
              <a:t>A chromosome is a thread-like self-replicating genetic structure containing organized DNA molecule package found in the nucleus of the </a:t>
            </a:r>
            <a:r>
              <a:rPr lang="en-IN" sz="2800" b="1" dirty="0" smtClean="0">
                <a:latin typeface="Arial" pitchFamily="34" charset="0"/>
                <a:cs typeface="Arial" pitchFamily="34" charset="0"/>
              </a:rPr>
              <a:t>cell</a:t>
            </a:r>
            <a:endParaRPr lang="en-IN" sz="2800" b="1" dirty="0">
              <a:latin typeface="Arial" pitchFamily="34" charset="0"/>
              <a:cs typeface="Arial" pitchFamily="34" charset="0"/>
            </a:endParaRPr>
          </a:p>
          <a:p>
            <a:pPr algn="just"/>
            <a:endParaRPr lang="en-IN" sz="2800" b="1" dirty="0">
              <a:latin typeface="Arial" pitchFamily="34" charset="0"/>
              <a:cs typeface="Arial" pitchFamily="34" charset="0"/>
            </a:endParaRPr>
          </a:p>
        </p:txBody>
      </p:sp>
    </p:spTree>
    <p:extLst>
      <p:ext uri="{BB962C8B-B14F-4D97-AF65-F5344CB8AC3E}">
        <p14:creationId xmlns:p14="http://schemas.microsoft.com/office/powerpoint/2010/main" val="2566570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IN" sz="2800" b="1" dirty="0">
                <a:latin typeface="Arial" pitchFamily="34" charset="0"/>
                <a:cs typeface="Arial" pitchFamily="34" charset="0"/>
              </a:rPr>
              <a:t>These chromosomes consist of main axis and many fine lateral projections or loops which give them the appearance of a test tube brush or </a:t>
            </a:r>
            <a:r>
              <a:rPr lang="en-IN" sz="2800" b="1" dirty="0" err="1" smtClean="0">
                <a:latin typeface="Arial" pitchFamily="34" charset="0"/>
                <a:cs typeface="Arial" pitchFamily="34" charset="0"/>
              </a:rPr>
              <a:t>lampbrush</a:t>
            </a:r>
            <a:endParaRPr lang="en-IN" sz="2800" b="1" dirty="0" smtClean="0">
              <a:latin typeface="Arial" pitchFamily="34" charset="0"/>
              <a:cs typeface="Arial" pitchFamily="34" charset="0"/>
            </a:endParaRPr>
          </a:p>
          <a:p>
            <a:pPr algn="just"/>
            <a:endParaRPr lang="en-GB" sz="2800" b="1" dirty="0">
              <a:latin typeface="Arial" pitchFamily="34" charset="0"/>
              <a:cs typeface="Arial" pitchFamily="34" charset="0"/>
            </a:endParaRPr>
          </a:p>
          <a:p>
            <a:pPr algn="just"/>
            <a:r>
              <a:rPr lang="en-IN" sz="2800" b="1" dirty="0">
                <a:latin typeface="Arial" pitchFamily="34" charset="0"/>
                <a:cs typeface="Arial" pitchFamily="34" charset="0"/>
              </a:rPr>
              <a:t>Physiological studies indicate that the loops of lamp-brush chromosomes and </a:t>
            </a:r>
            <a:r>
              <a:rPr lang="en-IN" sz="2800" b="1" dirty="0" err="1">
                <a:latin typeface="Arial" pitchFamily="34" charset="0"/>
                <a:cs typeface="Arial" pitchFamily="34" charset="0"/>
              </a:rPr>
              <a:t>balbiani</a:t>
            </a:r>
            <a:r>
              <a:rPr lang="en-IN" sz="2800" b="1" dirty="0">
                <a:latin typeface="Arial" pitchFamily="34" charset="0"/>
                <a:cs typeface="Arial" pitchFamily="34" charset="0"/>
              </a:rPr>
              <a:t> rings of </a:t>
            </a:r>
            <a:r>
              <a:rPr lang="en-IN" sz="2800" b="1" dirty="0" err="1">
                <a:latin typeface="Arial" pitchFamily="34" charset="0"/>
                <a:cs typeface="Arial" pitchFamily="34" charset="0"/>
              </a:rPr>
              <a:t>polytene</a:t>
            </a:r>
            <a:r>
              <a:rPr lang="en-IN" sz="2800" b="1" dirty="0">
                <a:latin typeface="Arial" pitchFamily="34" charset="0"/>
                <a:cs typeface="Arial" pitchFamily="34" charset="0"/>
              </a:rPr>
              <a:t> chromosomes are the sites of active genes</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2610685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latin typeface="Arial" pitchFamily="34" charset="0"/>
                <a:cs typeface="Arial" pitchFamily="34" charset="0"/>
              </a:rPr>
              <a:t>B Chromosomes</a:t>
            </a:r>
            <a:endParaRPr lang="en-GB" sz="3200"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r>
              <a:rPr lang="en-GB" sz="2800" b="1" dirty="0" smtClean="0">
                <a:latin typeface="Arial" pitchFamily="34" charset="0"/>
                <a:cs typeface="Arial" pitchFamily="34" charset="0"/>
              </a:rPr>
              <a:t>Many organisms have a special chromosome in addition to the autosomes which are called B chromosomes</a:t>
            </a:r>
          </a:p>
          <a:p>
            <a:pPr algn="just"/>
            <a:endParaRPr lang="en-GB" sz="2800" b="1" dirty="0" smtClean="0">
              <a:latin typeface="Arial" pitchFamily="34" charset="0"/>
              <a:cs typeface="Arial" pitchFamily="34" charset="0"/>
            </a:endParaRPr>
          </a:p>
          <a:p>
            <a:pPr algn="just"/>
            <a:r>
              <a:rPr lang="en-GB" sz="2800" b="1" dirty="0" smtClean="0">
                <a:latin typeface="Arial" pitchFamily="34" charset="0"/>
                <a:cs typeface="Arial" pitchFamily="34" charset="0"/>
              </a:rPr>
              <a:t>Also termed as </a:t>
            </a:r>
            <a:r>
              <a:rPr lang="en-GB" sz="2800" b="1" dirty="0" err="1" smtClean="0">
                <a:latin typeface="Arial" pitchFamily="34" charset="0"/>
                <a:cs typeface="Arial" pitchFamily="34" charset="0"/>
              </a:rPr>
              <a:t>supernumery</a:t>
            </a:r>
            <a:r>
              <a:rPr lang="en-GB" sz="2800" b="1" dirty="0" smtClean="0">
                <a:latin typeface="Arial" pitchFamily="34" charset="0"/>
                <a:cs typeface="Arial" pitchFamily="34" charset="0"/>
              </a:rPr>
              <a:t> or accessary chromosomes or accessory fragments</a:t>
            </a:r>
          </a:p>
          <a:p>
            <a:pPr algn="just"/>
            <a:endParaRPr lang="en-GB" sz="2800" b="1" dirty="0" smtClean="0">
              <a:latin typeface="Arial" pitchFamily="34" charset="0"/>
              <a:cs typeface="Arial" pitchFamily="34" charset="0"/>
            </a:endParaRPr>
          </a:p>
          <a:p>
            <a:pPr algn="just"/>
            <a:r>
              <a:rPr lang="en-GB" sz="2800" b="1" dirty="0" smtClean="0">
                <a:latin typeface="Arial" pitchFamily="34" charset="0"/>
                <a:cs typeface="Arial" pitchFamily="34" charset="0"/>
              </a:rPr>
              <a:t>Smaller that autosomes and the number varies from 0 to 30/ cell</a:t>
            </a:r>
          </a:p>
          <a:p>
            <a:pPr algn="just"/>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1287267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808842" cy="571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052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GB" sz="2800" b="1" dirty="0" smtClean="0">
                <a:latin typeface="Arial" pitchFamily="34" charset="0"/>
                <a:cs typeface="Arial" pitchFamily="34" charset="0"/>
              </a:rPr>
              <a:t>In some animals they may be derivatives of sex chromosomes</a:t>
            </a:r>
          </a:p>
          <a:p>
            <a:pPr algn="just"/>
            <a:endParaRPr lang="en-GB" sz="2800" b="1" dirty="0" smtClean="0">
              <a:latin typeface="Arial" pitchFamily="34" charset="0"/>
              <a:cs typeface="Arial" pitchFamily="34" charset="0"/>
            </a:endParaRPr>
          </a:p>
          <a:p>
            <a:pPr algn="just"/>
            <a:r>
              <a:rPr lang="en-GB" sz="2800" b="1" dirty="0" smtClean="0">
                <a:latin typeface="Arial" pitchFamily="34" charset="0"/>
                <a:cs typeface="Arial" pitchFamily="34" charset="0"/>
              </a:rPr>
              <a:t>May have negative effects on the cell</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3285184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err="1" smtClean="0">
                <a:solidFill>
                  <a:srgbClr val="C00000"/>
                </a:solidFill>
                <a:latin typeface="Arial" pitchFamily="34" charset="0"/>
                <a:cs typeface="Arial" pitchFamily="34" charset="0"/>
              </a:rPr>
              <a:t>Holokinetic</a:t>
            </a:r>
            <a:r>
              <a:rPr lang="en-GB" sz="3200" b="1" dirty="0" smtClean="0">
                <a:solidFill>
                  <a:srgbClr val="C00000"/>
                </a:solidFill>
                <a:latin typeface="Arial" pitchFamily="34" charset="0"/>
                <a:cs typeface="Arial" pitchFamily="34" charset="0"/>
              </a:rPr>
              <a:t> Chromosomes</a:t>
            </a:r>
            <a:endParaRPr lang="en-GB" sz="3200"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pPr algn="just"/>
            <a:r>
              <a:rPr lang="en-GB" sz="2800" b="1" dirty="0" smtClean="0">
                <a:latin typeface="Arial" pitchFamily="34" charset="0"/>
                <a:cs typeface="Arial" pitchFamily="34" charset="0"/>
              </a:rPr>
              <a:t>In insects of the order </a:t>
            </a:r>
            <a:r>
              <a:rPr lang="en-GB" sz="2800" b="1" dirty="0" err="1" smtClean="0">
                <a:latin typeface="Arial" pitchFamily="34" charset="0"/>
                <a:cs typeface="Arial" pitchFamily="34" charset="0"/>
              </a:rPr>
              <a:t>Hemiptera</a:t>
            </a:r>
            <a:r>
              <a:rPr lang="en-GB" sz="2800" b="1" dirty="0" smtClean="0">
                <a:latin typeface="Arial" pitchFamily="34" charset="0"/>
                <a:cs typeface="Arial" pitchFamily="34" charset="0"/>
              </a:rPr>
              <a:t> and in some monocotyledonous plants the kinetic </a:t>
            </a:r>
            <a:r>
              <a:rPr lang="en-GB" sz="2800" b="1" dirty="0" err="1" smtClean="0">
                <a:latin typeface="Arial" pitchFamily="34" charset="0"/>
                <a:cs typeface="Arial" pitchFamily="34" charset="0"/>
              </a:rPr>
              <a:t>acitivity</a:t>
            </a:r>
            <a:r>
              <a:rPr lang="en-GB" sz="2800" b="1" dirty="0" smtClean="0">
                <a:latin typeface="Arial" pitchFamily="34" charset="0"/>
                <a:cs typeface="Arial" pitchFamily="34" charset="0"/>
              </a:rPr>
              <a:t> is distributed over the entire chromosome</a:t>
            </a:r>
          </a:p>
          <a:p>
            <a:pPr algn="just"/>
            <a:endParaRPr lang="en-GB" sz="2800" b="1" dirty="0" smtClean="0">
              <a:latin typeface="Arial" pitchFamily="34" charset="0"/>
              <a:cs typeface="Arial" pitchFamily="34" charset="0"/>
            </a:endParaRPr>
          </a:p>
          <a:p>
            <a:pPr algn="just"/>
            <a:r>
              <a:rPr lang="en-GB" sz="2800" b="1" dirty="0" smtClean="0">
                <a:latin typeface="Arial" pitchFamily="34" charset="0"/>
                <a:cs typeface="Arial" pitchFamily="34" charset="0"/>
              </a:rPr>
              <a:t>The term diffuse centromere has been used as an alternative</a:t>
            </a:r>
          </a:p>
          <a:p>
            <a:pPr algn="just"/>
            <a:endParaRPr lang="en-GB" sz="2800" b="1" dirty="0" smtClean="0">
              <a:latin typeface="Arial" pitchFamily="34" charset="0"/>
              <a:cs typeface="Arial" pitchFamily="34" charset="0"/>
            </a:endParaRPr>
          </a:p>
          <a:p>
            <a:pPr algn="just"/>
            <a:r>
              <a:rPr lang="en-GB" sz="2800" b="1" dirty="0" smtClean="0">
                <a:latin typeface="Arial" pitchFamily="34" charset="0"/>
                <a:cs typeface="Arial" pitchFamily="34" charset="0"/>
              </a:rPr>
              <a:t>In 1966 </a:t>
            </a:r>
            <a:r>
              <a:rPr lang="en-GB" sz="2800" b="1" dirty="0" err="1" smtClean="0">
                <a:latin typeface="Arial" pitchFamily="34" charset="0"/>
                <a:cs typeface="Arial" pitchFamily="34" charset="0"/>
              </a:rPr>
              <a:t>Flach</a:t>
            </a:r>
            <a:r>
              <a:rPr lang="en-GB" sz="2800" b="1" dirty="0" smtClean="0">
                <a:latin typeface="Arial" pitchFamily="34" charset="0"/>
                <a:cs typeface="Arial" pitchFamily="34" charset="0"/>
              </a:rPr>
              <a:t> observed this type of centromere in some primitive </a:t>
            </a:r>
            <a:r>
              <a:rPr lang="en-GB" sz="2800" b="1" dirty="0" err="1" smtClean="0">
                <a:latin typeface="Arial" pitchFamily="34" charset="0"/>
                <a:cs typeface="Arial" pitchFamily="34" charset="0"/>
              </a:rPr>
              <a:t>Dicotyledons</a:t>
            </a:r>
            <a:r>
              <a:rPr lang="en-GB" sz="2800" b="1" dirty="0" smtClean="0">
                <a:latin typeface="Arial" pitchFamily="34" charset="0"/>
                <a:cs typeface="Arial" pitchFamily="34" charset="0"/>
              </a:rPr>
              <a:t> along with </a:t>
            </a:r>
            <a:r>
              <a:rPr lang="en-GB" sz="2800" b="1" dirty="0" err="1" smtClean="0">
                <a:latin typeface="Arial" pitchFamily="34" charset="0"/>
                <a:cs typeface="Arial" pitchFamily="34" charset="0"/>
              </a:rPr>
              <a:t>pseudoscorpion</a:t>
            </a:r>
            <a:r>
              <a:rPr lang="en-GB" sz="2800" b="1" dirty="0" smtClean="0">
                <a:latin typeface="Arial" pitchFamily="34" charset="0"/>
                <a:cs typeface="Arial" pitchFamily="34" charset="0"/>
              </a:rPr>
              <a:t> and </a:t>
            </a:r>
            <a:r>
              <a:rPr lang="en-GB" sz="2800" b="1" dirty="0" err="1" smtClean="0">
                <a:latin typeface="Arial" pitchFamily="34" charset="0"/>
                <a:cs typeface="Arial" pitchFamily="34" charset="0"/>
              </a:rPr>
              <a:t>Ascaris</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909618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682" y="1676400"/>
            <a:ext cx="855771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411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317" y="533400"/>
            <a:ext cx="7748883" cy="587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070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133600"/>
            <a:ext cx="8229600" cy="2667000"/>
          </a:xfrm>
        </p:spPr>
        <p:txBody>
          <a:bodyPr/>
          <a:lstStyle/>
          <a:p>
            <a:pPr algn="just"/>
            <a:r>
              <a:rPr lang="en-IN" b="1" dirty="0">
                <a:latin typeface="Arial" pitchFamily="34" charset="0"/>
                <a:cs typeface="Arial" pitchFamily="34" charset="0"/>
              </a:rPr>
              <a:t>Chromosomes are seen during metaphase stage of mitosis when the cells are stained with suitable basic dye and viewed under light microscope. </a:t>
            </a:r>
          </a:p>
          <a:p>
            <a:pPr algn="just"/>
            <a:endParaRPr lang="en-GB" dirty="0"/>
          </a:p>
        </p:txBody>
      </p:sp>
    </p:spTree>
    <p:extLst>
      <p:ext uri="{BB962C8B-B14F-4D97-AF65-F5344CB8AC3E}">
        <p14:creationId xmlns:p14="http://schemas.microsoft.com/office/powerpoint/2010/main" val="2465753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465" y="228600"/>
            <a:ext cx="8029135" cy="627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757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a:bodyPr>
          <a:lstStyle/>
          <a:p>
            <a:pPr algn="just"/>
            <a:r>
              <a:rPr lang="en-IN" sz="2800" b="1" dirty="0" smtClean="0">
                <a:latin typeface="Arial" pitchFamily="34" charset="0"/>
                <a:cs typeface="Arial" pitchFamily="34" charset="0"/>
              </a:rPr>
              <a:t>The </a:t>
            </a:r>
            <a:r>
              <a:rPr lang="en-IN" sz="2800" b="1" dirty="0">
                <a:latin typeface="Arial" pitchFamily="34" charset="0"/>
                <a:cs typeface="Arial" pitchFamily="34" charset="0"/>
              </a:rPr>
              <a:t>somatic chromosome number is the number of chromosomes found in somatic cell and is represented by 2n (Diploid</a:t>
            </a:r>
            <a:r>
              <a:rPr lang="en-IN" sz="2800" b="1" dirty="0" smtClean="0">
                <a:latin typeface="Arial" pitchFamily="34" charset="0"/>
                <a:cs typeface="Arial" pitchFamily="34" charset="0"/>
              </a:rPr>
              <a:t>)</a:t>
            </a:r>
          </a:p>
          <a:p>
            <a:pPr algn="just"/>
            <a:endParaRPr lang="en-IN" sz="2800" b="1" dirty="0" smtClean="0">
              <a:latin typeface="Arial" pitchFamily="34" charset="0"/>
              <a:cs typeface="Arial" pitchFamily="34" charset="0"/>
            </a:endParaRPr>
          </a:p>
          <a:p>
            <a:pPr algn="just"/>
            <a:r>
              <a:rPr lang="en-IN" sz="2800" b="1" dirty="0" smtClean="0">
                <a:latin typeface="Arial" pitchFamily="34" charset="0"/>
                <a:cs typeface="Arial" pitchFamily="34" charset="0"/>
              </a:rPr>
              <a:t>The </a:t>
            </a:r>
            <a:r>
              <a:rPr lang="en-IN" sz="2800" b="1" dirty="0" err="1">
                <a:latin typeface="Arial" pitchFamily="34" charset="0"/>
                <a:cs typeface="Arial" pitchFamily="34" charset="0"/>
              </a:rPr>
              <a:t>gametic</a:t>
            </a:r>
            <a:r>
              <a:rPr lang="en-IN" sz="2800" b="1" dirty="0">
                <a:latin typeface="Arial" pitchFamily="34" charset="0"/>
                <a:cs typeface="Arial" pitchFamily="34" charset="0"/>
              </a:rPr>
              <a:t> chromosome number is half of the somatic chromosome numbers and represented by n (Haploid</a:t>
            </a:r>
            <a:r>
              <a:rPr lang="en-IN" sz="2800" b="1" dirty="0" smtClean="0">
                <a:latin typeface="Arial" pitchFamily="34" charset="0"/>
                <a:cs typeface="Arial" pitchFamily="34" charset="0"/>
              </a:rPr>
              <a:t>)</a:t>
            </a:r>
          </a:p>
          <a:p>
            <a:pPr algn="just"/>
            <a:endParaRPr lang="en-IN" sz="2800" b="1" dirty="0">
              <a:latin typeface="Arial" pitchFamily="34" charset="0"/>
              <a:cs typeface="Arial" pitchFamily="34" charset="0"/>
            </a:endParaRPr>
          </a:p>
          <a:p>
            <a:pPr algn="just"/>
            <a:r>
              <a:rPr lang="en-IN" sz="2800" b="1" dirty="0" smtClean="0">
                <a:latin typeface="Arial" pitchFamily="34" charset="0"/>
                <a:cs typeface="Arial" pitchFamily="34" charset="0"/>
              </a:rPr>
              <a:t>The </a:t>
            </a:r>
            <a:r>
              <a:rPr lang="en-IN" sz="2800" b="1" dirty="0">
                <a:latin typeface="Arial" pitchFamily="34" charset="0"/>
                <a:cs typeface="Arial" pitchFamily="34" charset="0"/>
              </a:rPr>
              <a:t>two copies of chromosome are ordinarily identical in morphology, gene content and gene order, they are known as </a:t>
            </a:r>
            <a:r>
              <a:rPr lang="en-IN" sz="2800" b="1" dirty="0" err="1">
                <a:latin typeface="Arial" pitchFamily="34" charset="0"/>
                <a:cs typeface="Arial" pitchFamily="34" charset="0"/>
              </a:rPr>
              <a:t>homologus</a:t>
            </a:r>
            <a:r>
              <a:rPr lang="en-IN" sz="2800" b="1" dirty="0">
                <a:latin typeface="Arial" pitchFamily="34" charset="0"/>
                <a:cs typeface="Arial" pitchFamily="34" charset="0"/>
              </a:rPr>
              <a:t> chromosomes.</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84559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581400"/>
          </a:xfrm>
        </p:spPr>
        <p:txBody>
          <a:bodyPr>
            <a:normAutofit/>
          </a:bodyPr>
          <a:lstStyle/>
          <a:p>
            <a:r>
              <a:rPr lang="en-IN" sz="2600" b="1" dirty="0">
                <a:latin typeface="Arial" pitchFamily="34" charset="0"/>
                <a:cs typeface="Arial" pitchFamily="34" charset="0"/>
              </a:rPr>
              <a:t> Chromosomes are of two types </a:t>
            </a:r>
            <a:endParaRPr lang="en-IN" sz="2600" b="1" dirty="0" smtClean="0">
              <a:latin typeface="Arial" pitchFamily="34" charset="0"/>
              <a:cs typeface="Arial" pitchFamily="34" charset="0"/>
            </a:endParaRPr>
          </a:p>
          <a:p>
            <a:pPr lvl="1"/>
            <a:r>
              <a:rPr lang="en-IN" sz="2600" b="1" dirty="0" smtClean="0">
                <a:latin typeface="Arial" pitchFamily="34" charset="0"/>
                <a:cs typeface="Arial" pitchFamily="34" charset="0"/>
              </a:rPr>
              <a:t>Autosomes</a:t>
            </a:r>
            <a:r>
              <a:rPr lang="en-IN" sz="2600" b="1" dirty="0">
                <a:latin typeface="Arial" pitchFamily="34" charset="0"/>
                <a:cs typeface="Arial" pitchFamily="34" charset="0"/>
              </a:rPr>
              <a:t>: that control characters other than sex characters or carry genes for somatic characters. </a:t>
            </a:r>
            <a:endParaRPr lang="en-IN" sz="2600" b="1" dirty="0" smtClean="0">
              <a:latin typeface="Arial" pitchFamily="34" charset="0"/>
              <a:cs typeface="Arial" pitchFamily="34" charset="0"/>
            </a:endParaRPr>
          </a:p>
          <a:p>
            <a:pPr lvl="1"/>
            <a:r>
              <a:rPr lang="en-IN" sz="2600" b="1" dirty="0" smtClean="0">
                <a:latin typeface="Arial" pitchFamily="34" charset="0"/>
                <a:cs typeface="Arial" pitchFamily="34" charset="0"/>
              </a:rPr>
              <a:t>chromosomes </a:t>
            </a:r>
            <a:r>
              <a:rPr lang="en-IN" sz="2600" b="1" dirty="0">
                <a:latin typeface="Arial" pitchFamily="34" charset="0"/>
                <a:cs typeface="Arial" pitchFamily="34" charset="0"/>
              </a:rPr>
              <a:t>(</a:t>
            </a:r>
            <a:r>
              <a:rPr lang="en-IN" sz="2600" b="1" dirty="0" err="1">
                <a:latin typeface="Arial" pitchFamily="34" charset="0"/>
                <a:cs typeface="Arial" pitchFamily="34" charset="0"/>
              </a:rPr>
              <a:t>Gonosomes</a:t>
            </a:r>
            <a:r>
              <a:rPr lang="en-IN" sz="2600" b="1" dirty="0">
                <a:latin typeface="Arial" pitchFamily="34" charset="0"/>
                <a:cs typeface="Arial" pitchFamily="34" charset="0"/>
              </a:rPr>
              <a:t>) – Chromosomes involved in sex </a:t>
            </a:r>
            <a:r>
              <a:rPr lang="en-IN" sz="2600" b="1" dirty="0" smtClean="0">
                <a:latin typeface="Arial" pitchFamily="34" charset="0"/>
                <a:cs typeface="Arial" pitchFamily="34" charset="0"/>
              </a:rPr>
              <a:t>determination</a:t>
            </a:r>
            <a:endParaRPr lang="en-IN" sz="2600" b="1" dirty="0">
              <a:latin typeface="Arial" pitchFamily="34" charset="0"/>
              <a:cs typeface="Arial" pitchFamily="34" charset="0"/>
            </a:endParaRPr>
          </a:p>
          <a:p>
            <a:pPr lvl="1"/>
            <a:endParaRPr lang="en-IN" sz="2600" b="1" dirty="0" smtClean="0">
              <a:latin typeface="Arial" pitchFamily="34" charset="0"/>
              <a:cs typeface="Arial" pitchFamily="34" charset="0"/>
            </a:endParaRPr>
          </a:p>
        </p:txBody>
      </p:sp>
    </p:spTree>
    <p:extLst>
      <p:ext uri="{BB962C8B-B14F-4D97-AF65-F5344CB8AC3E}">
        <p14:creationId xmlns:p14="http://schemas.microsoft.com/office/powerpoint/2010/main" val="2874998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1051</Words>
  <Application>Microsoft Office PowerPoint</Application>
  <PresentationFormat>On-screen Show (4:3)</PresentationFormat>
  <Paragraphs>104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Chromosome and its Structure</vt:lpstr>
      <vt:lpstr>Chromosome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Diploid and Haploid chromosome number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Types of Chromosomes: Polytene Chromosomes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Lampbrush Chromosome</vt:lpstr>
      <vt:lpstr>PowerPoint Presentation</vt:lpstr>
      <vt:lpstr>PowerPoint Presentation</vt:lpstr>
      <vt:lpstr>PowerPoint Presentation</vt:lpstr>
      <vt:lpstr>B Chromosomes</vt:lpstr>
      <vt:lpstr>PowerPoint Presentation</vt:lpstr>
      <vt:lpstr>PowerPoint Presentation</vt:lpstr>
      <vt:lpstr>Holokinetic Chromosomes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Chromosome Structure</dc:title>
  <dc:creator>Kamaraj Kennedy</dc:creator>
  <cp:lastModifiedBy>HP</cp:lastModifiedBy>
  <cp:revision>20</cp:revision>
  <dcterms:created xsi:type="dcterms:W3CDTF">2006-08-16T00:00:00Z</dcterms:created>
  <dcterms:modified xsi:type="dcterms:W3CDTF">2018-07-09T07:54:37Z</dcterms:modified>
</cp:coreProperties>
</file>